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8"/>
  </p:notesMasterIdLst>
  <p:sldIdLst>
    <p:sldId id="256" r:id="rId2"/>
    <p:sldId id="261" r:id="rId3"/>
    <p:sldId id="262" r:id="rId4"/>
    <p:sldId id="267" r:id="rId5"/>
    <p:sldId id="266" r:id="rId6"/>
    <p:sldId id="272" r:id="rId7"/>
    <p:sldId id="264" r:id="rId8"/>
    <p:sldId id="270" r:id="rId9"/>
    <p:sldId id="271" r:id="rId10"/>
    <p:sldId id="265" r:id="rId11"/>
    <p:sldId id="260" r:id="rId12"/>
    <p:sldId id="257" r:id="rId13"/>
    <p:sldId id="259" r:id="rId14"/>
    <p:sldId id="258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2"/>
    <p:restoredTop sz="93281"/>
  </p:normalViewPr>
  <p:slideViewPr>
    <p:cSldViewPr snapToGrid="0" snapToObjects="1">
      <p:cViewPr>
        <p:scale>
          <a:sx n="63" d="100"/>
          <a:sy n="63" d="100"/>
        </p:scale>
        <p:origin x="1016" y="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82D4E-E01F-F74B-9BA4-02491729B857}" type="datetimeFigureOut">
              <a:rPr lang="en-US" smtClean="0"/>
              <a:t>2/22/16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8EF25-E30A-AE4A-BE99-33A5AD6F6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59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8EF25-E30A-AE4A-BE99-33A5AD6F6D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0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2/22/16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2/22/16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2/22/16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2/22/16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2/22/16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2/22/16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2/22/16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2/22/16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2/22/16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2/22/16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2/22/16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tiff"/><Relationship Id="rId3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Pox, Pus and Plague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Diseases in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3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1079754"/>
          </a:xfrm>
        </p:spPr>
        <p:txBody>
          <a:bodyPr>
            <a:normAutofit fontScale="90000"/>
          </a:bodyPr>
          <a:lstStyle/>
          <a:p>
            <a:pPr marL="457200" lvl="0" indent="-457200">
              <a:buFont typeface="Arial" charset="0"/>
              <a:buChar char="•"/>
            </a:pPr>
            <a:r>
              <a:rPr lang="en-GB" sz="3500" dirty="0" smtClean="0"/>
              <a:t>Have learned </a:t>
            </a:r>
            <a:r>
              <a:rPr lang="en-GB" sz="3500" dirty="0"/>
              <a:t>about some of the deadliest epidemic </a:t>
            </a:r>
            <a:r>
              <a:rPr lang="en-GB" sz="3500" dirty="0" smtClean="0"/>
              <a:t>diseases in </a:t>
            </a:r>
            <a:r>
              <a:rPr lang="en-GB" sz="3500" dirty="0"/>
              <a:t>history </a:t>
            </a:r>
            <a:r>
              <a:rPr lang="en-GB" sz="3500" dirty="0" smtClean="0"/>
              <a:t/>
            </a:r>
            <a:br>
              <a:rPr lang="en-GB" sz="3500" dirty="0" smtClean="0"/>
            </a:b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 smtClean="0"/>
              <a:t> </a:t>
            </a:r>
            <a:endParaRPr lang="en-US" sz="3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At the end of today’s lesson…</a:t>
            </a:r>
            <a:endParaRPr lang="en-US" sz="45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7128" y="2042922"/>
            <a:ext cx="9281160" cy="1079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charset="0"/>
              <a:buChar char="•"/>
            </a:pPr>
            <a:r>
              <a:rPr lang="en-GB" sz="3500" dirty="0" smtClean="0"/>
              <a:t>Will know how these diseases spread</a:t>
            </a:r>
            <a:r>
              <a:rPr lang="en-US" sz="3500" dirty="0" smtClean="0"/>
              <a:t/>
            </a:r>
            <a:br>
              <a:rPr lang="en-US" sz="3500" dirty="0" smtClean="0"/>
            </a:br>
            <a:endParaRPr lang="en-US" sz="35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65774" y="2971800"/>
            <a:ext cx="9281160" cy="1005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charset="0"/>
              <a:buChar char="•"/>
            </a:pPr>
            <a:r>
              <a:rPr lang="en-US" sz="3500" dirty="0" smtClean="0"/>
              <a:t>Will have carried out a source analysis</a:t>
            </a:r>
            <a:r>
              <a:rPr lang="en-US" sz="3500" dirty="0" smtClean="0"/>
              <a:t/>
            </a:r>
            <a:br>
              <a:rPr lang="en-US" sz="3500" dirty="0" smtClean="0"/>
            </a:b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3356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2527018"/>
            <a:ext cx="4095750" cy="1609344"/>
          </a:xfrm>
        </p:spPr>
        <p:txBody>
          <a:bodyPr>
            <a:noAutofit/>
          </a:bodyPr>
          <a:lstStyle/>
          <a:p>
            <a:r>
              <a:rPr lang="en-GB" sz="4000" dirty="0"/>
              <a:t>What is </a:t>
            </a:r>
            <a:r>
              <a:rPr lang="en-GB" sz="4000" dirty="0" smtClean="0"/>
              <a:t>disease?</a:t>
            </a:r>
            <a:endParaRPr lang="en-US" sz="4000" dirty="0"/>
          </a:p>
        </p:txBody>
      </p:sp>
      <p:sp>
        <p:nvSpPr>
          <p:cNvPr id="8" name="Left-Right-Up Arrow 7"/>
          <p:cNvSpPr/>
          <p:nvPr/>
        </p:nvSpPr>
        <p:spPr>
          <a:xfrm rot="16200000">
            <a:off x="3990751" y="3007613"/>
            <a:ext cx="2312515" cy="602590"/>
          </a:xfrm>
          <a:prstGeom prst="leftRightUpArrow">
            <a:avLst>
              <a:gd name="adj1" fmla="val 50000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515100" y="605480"/>
            <a:ext cx="5314950" cy="2308324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Pathogen	 Disease	</a:t>
            </a:r>
          </a:p>
          <a:p>
            <a:endParaRPr lang="en-US" sz="2400" dirty="0"/>
          </a:p>
          <a:p>
            <a:r>
              <a:rPr lang="en-US" sz="2400" dirty="0"/>
              <a:t>Bacteria 	  </a:t>
            </a:r>
            <a:r>
              <a:rPr lang="en-US" sz="2400" dirty="0" smtClean="0"/>
              <a:t>?</a:t>
            </a:r>
          </a:p>
          <a:p>
            <a:r>
              <a:rPr lang="en-US" sz="2400" dirty="0"/>
              <a:t>	</a:t>
            </a:r>
          </a:p>
          <a:p>
            <a:r>
              <a:rPr lang="en-US" sz="2400" dirty="0"/>
              <a:t>Viruses	</a:t>
            </a:r>
            <a:r>
              <a:rPr lang="en-US" sz="2400" dirty="0" smtClean="0"/>
              <a:t>  ?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5100" y="3843980"/>
            <a:ext cx="5314950" cy="2308324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ea typeface="Rockwell Condensed" charset="0"/>
                <a:cs typeface="Rockwell Condensed" charset="0"/>
              </a:rPr>
              <a:t>Pathogen	 Disease	</a:t>
            </a:r>
          </a:p>
          <a:p>
            <a:endParaRPr lang="en-US" sz="2400" dirty="0">
              <a:ea typeface="Rockwell Condensed" charset="0"/>
              <a:cs typeface="Rockwell Condensed" charset="0"/>
            </a:endParaRPr>
          </a:p>
          <a:p>
            <a:pPr lvl="0"/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Fungi</a:t>
            </a:r>
            <a:r>
              <a:rPr lang="en-US" sz="2400" dirty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	</a:t>
            </a:r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	 ?</a:t>
            </a:r>
          </a:p>
          <a:p>
            <a:pPr lvl="0"/>
            <a:r>
              <a:rPr lang="en-US" sz="2400" dirty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	</a:t>
            </a:r>
          </a:p>
          <a:p>
            <a:pPr lvl="0"/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Protozoa</a:t>
            </a:r>
            <a:r>
              <a:rPr lang="en-US" sz="2400" dirty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	 </a:t>
            </a:r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? </a:t>
            </a:r>
          </a:p>
          <a:p>
            <a:pPr lvl="0"/>
            <a:endParaRPr lang="en-US" sz="2400" dirty="0">
              <a:solidFill>
                <a:srgbClr val="262626"/>
              </a:solidFill>
              <a:ea typeface="Rockwell Condensed" charset="0"/>
              <a:cs typeface="Rockwell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3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2527018"/>
            <a:ext cx="4095750" cy="1609344"/>
          </a:xfrm>
        </p:spPr>
        <p:txBody>
          <a:bodyPr>
            <a:noAutofit/>
          </a:bodyPr>
          <a:lstStyle/>
          <a:p>
            <a:r>
              <a:rPr lang="en-GB" sz="4000" dirty="0"/>
              <a:t>What is </a:t>
            </a:r>
            <a:r>
              <a:rPr lang="en-GB" sz="4000" dirty="0" smtClean="0"/>
              <a:t>disease?</a:t>
            </a:r>
            <a:endParaRPr lang="en-US" sz="4000" dirty="0"/>
          </a:p>
        </p:txBody>
      </p:sp>
      <p:sp>
        <p:nvSpPr>
          <p:cNvPr id="8" name="Left-Right-Up Arrow 7"/>
          <p:cNvSpPr/>
          <p:nvPr/>
        </p:nvSpPr>
        <p:spPr>
          <a:xfrm rot="16200000">
            <a:off x="3990751" y="3007613"/>
            <a:ext cx="2312515" cy="602590"/>
          </a:xfrm>
          <a:prstGeom prst="leftRightUpArrow">
            <a:avLst>
              <a:gd name="adj1" fmla="val 50000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515100" y="662630"/>
            <a:ext cx="5314950" cy="2308324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Pathogen	 Disease	</a:t>
            </a:r>
          </a:p>
          <a:p>
            <a:endParaRPr lang="en-US" sz="2400" dirty="0"/>
          </a:p>
          <a:p>
            <a:r>
              <a:rPr lang="en-US" sz="2400" dirty="0"/>
              <a:t>Bacteria 	  </a:t>
            </a:r>
            <a:r>
              <a:rPr lang="en-US" sz="2400" dirty="0" smtClean="0"/>
              <a:t>Cholera / Plague / 	</a:t>
            </a:r>
            <a:r>
              <a:rPr lang="en-US" sz="2400" dirty="0"/>
              <a:t>	</a:t>
            </a:r>
            <a:r>
              <a:rPr lang="en-US" sz="2400" dirty="0" smtClean="0"/>
              <a:t>  Tuberculosis </a:t>
            </a:r>
            <a:r>
              <a:rPr lang="en-US" sz="2400" dirty="0"/>
              <a:t>	</a:t>
            </a:r>
          </a:p>
          <a:p>
            <a:r>
              <a:rPr lang="en-US" sz="2400" dirty="0"/>
              <a:t>Viruses	 </a:t>
            </a:r>
            <a:r>
              <a:rPr lang="en-US" sz="2400" dirty="0" smtClean="0"/>
              <a:t> Smallpox / Measles 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5100" y="3843980"/>
            <a:ext cx="5314950" cy="2308324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ea typeface="Rockwell Condensed" charset="0"/>
                <a:cs typeface="Rockwell Condensed" charset="0"/>
              </a:rPr>
              <a:t>Pathogen	 Disease	</a:t>
            </a:r>
          </a:p>
          <a:p>
            <a:endParaRPr lang="en-US" sz="2400" dirty="0">
              <a:ea typeface="Rockwell Condensed" charset="0"/>
              <a:cs typeface="Rockwell Condensed" charset="0"/>
            </a:endParaRPr>
          </a:p>
          <a:p>
            <a:pPr lvl="0"/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Fungi</a:t>
            </a:r>
            <a:r>
              <a:rPr lang="en-US" sz="2400" dirty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	</a:t>
            </a:r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	 Athlete’s foot</a:t>
            </a:r>
          </a:p>
          <a:p>
            <a:pPr lvl="0"/>
            <a:r>
              <a:rPr lang="en-US" sz="2400" dirty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	</a:t>
            </a:r>
          </a:p>
          <a:p>
            <a:pPr lvl="0"/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Protozoa</a:t>
            </a:r>
            <a:r>
              <a:rPr lang="en-US" sz="2400" dirty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	 M</a:t>
            </a:r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alaria </a:t>
            </a:r>
          </a:p>
          <a:p>
            <a:pPr lvl="0"/>
            <a:endParaRPr lang="en-US" sz="2400" dirty="0">
              <a:solidFill>
                <a:srgbClr val="262626"/>
              </a:solidFill>
              <a:ea typeface="Rockwell Condensed" charset="0"/>
              <a:cs typeface="Rockwell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9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400" dirty="0" smtClean="0"/>
              <a:t>Cholera</a:t>
            </a:r>
          </a:p>
          <a:p>
            <a:pPr>
              <a:lnSpc>
                <a:spcPct val="150000"/>
              </a:lnSpc>
            </a:pPr>
            <a:r>
              <a:rPr lang="en-US" sz="3400" dirty="0" smtClean="0"/>
              <a:t>Plague </a:t>
            </a:r>
          </a:p>
          <a:p>
            <a:pPr>
              <a:lnSpc>
                <a:spcPct val="150000"/>
              </a:lnSpc>
            </a:pPr>
            <a:r>
              <a:rPr lang="en-US" sz="3400" dirty="0" smtClean="0"/>
              <a:t>Smallpox</a:t>
            </a:r>
          </a:p>
          <a:p>
            <a:pPr>
              <a:lnSpc>
                <a:spcPct val="150000"/>
              </a:lnSpc>
            </a:pPr>
            <a:r>
              <a:rPr lang="en-US" sz="3400" dirty="0" smtClean="0"/>
              <a:t>Malaria</a:t>
            </a:r>
            <a:endParaRPr lang="en-US" sz="3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On your sheets – Match the Disease to the Symptoms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24" y="2688336"/>
            <a:ext cx="2338754" cy="1563624"/>
          </a:xfrm>
          <a:effectLst>
            <a:softEdge rad="381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Exercise 1 – Match symptoms to the Disease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884" y="4251960"/>
            <a:ext cx="2438400" cy="145084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24" y="4251960"/>
            <a:ext cx="2232660" cy="145084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884" y="2688336"/>
            <a:ext cx="2438400" cy="1563624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14747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400" dirty="0" smtClean="0"/>
              <a:t>Cholera</a:t>
            </a:r>
          </a:p>
          <a:p>
            <a:pPr>
              <a:lnSpc>
                <a:spcPct val="150000"/>
              </a:lnSpc>
            </a:pPr>
            <a:r>
              <a:rPr lang="en-US" sz="3400" dirty="0" smtClean="0"/>
              <a:t>Plague </a:t>
            </a:r>
          </a:p>
          <a:p>
            <a:pPr>
              <a:lnSpc>
                <a:spcPct val="150000"/>
              </a:lnSpc>
            </a:pPr>
            <a:r>
              <a:rPr lang="en-US" sz="3400" dirty="0" smtClean="0"/>
              <a:t>Smallpox</a:t>
            </a:r>
          </a:p>
          <a:p>
            <a:pPr>
              <a:lnSpc>
                <a:spcPct val="150000"/>
              </a:lnSpc>
            </a:pPr>
            <a:r>
              <a:rPr lang="en-US" sz="3400" dirty="0" smtClean="0"/>
              <a:t>Malaria</a:t>
            </a:r>
            <a:endParaRPr lang="en-US" sz="3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On your sheets – Match the Disease to the Symptoms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24" y="2688336"/>
            <a:ext cx="2338754" cy="1563624"/>
          </a:xfrm>
          <a:effectLst>
            <a:softEdge rad="381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Exercise 1 – Match symptoms to the Disease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884" y="4251960"/>
            <a:ext cx="2438400" cy="145084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24" y="4251960"/>
            <a:ext cx="2232660" cy="145084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884" y="2688336"/>
            <a:ext cx="2438400" cy="1563624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5" name="TextBox 4"/>
          <p:cNvSpPr txBox="1"/>
          <p:nvPr/>
        </p:nvSpPr>
        <p:spPr>
          <a:xfrm>
            <a:off x="6032500" y="2688336"/>
            <a:ext cx="58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A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935638" y="2616446"/>
            <a:ext cx="58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32500" y="4295108"/>
            <a:ext cx="58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2734" y="4204454"/>
            <a:ext cx="58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3862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eft-Right-Up Arrow 7"/>
          <p:cNvSpPr/>
          <p:nvPr/>
        </p:nvSpPr>
        <p:spPr>
          <a:xfrm rot="16200000">
            <a:off x="3990751" y="3007613"/>
            <a:ext cx="2312515" cy="602590"/>
          </a:xfrm>
          <a:prstGeom prst="leftRightUpArrow">
            <a:avLst>
              <a:gd name="adj1" fmla="val 50000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7675" y="3115508"/>
            <a:ext cx="512445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/>
              <a:t>How did people get it</a:t>
            </a:r>
            <a:r>
              <a:rPr lang="en-US" sz="4000" dirty="0"/>
              <a:t>?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 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6515100" y="548330"/>
            <a:ext cx="5314950" cy="2677656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Disease          Cause</a:t>
            </a:r>
            <a:r>
              <a:rPr lang="en-US" sz="2400" b="1" dirty="0"/>
              <a:t>	</a:t>
            </a:r>
          </a:p>
          <a:p>
            <a:endParaRPr lang="en-US" sz="2400" dirty="0" smtClean="0"/>
          </a:p>
          <a:p>
            <a:r>
              <a:rPr lang="en-US" sz="2400" dirty="0" smtClean="0"/>
              <a:t>Cholera 	  Bacteria in Water /   		  Food</a:t>
            </a:r>
          </a:p>
          <a:p>
            <a:endParaRPr lang="en-US" sz="2400" dirty="0"/>
          </a:p>
          <a:p>
            <a:r>
              <a:rPr lang="en-US" sz="2400" dirty="0" smtClean="0"/>
              <a:t>Plague 	  Bacteria spread by 		  touch	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5100" y="3729680"/>
            <a:ext cx="5314950" cy="2308324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Disease          Cause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Smallpox	  Virus spread by touch 		  and bodily fluids </a:t>
            </a:r>
            <a:endParaRPr lang="en-US" sz="2400" dirty="0"/>
          </a:p>
          <a:p>
            <a:endParaRPr lang="en-US" sz="2400" dirty="0"/>
          </a:p>
          <a:p>
            <a:pPr lvl="0"/>
            <a:r>
              <a:rPr lang="en-US" sz="2400" dirty="0" smtClean="0">
                <a:solidFill>
                  <a:srgbClr val="262626"/>
                </a:solidFill>
                <a:ea typeface="Rockwell Condensed" charset="0"/>
                <a:cs typeface="Rockwell Condensed" charset="0"/>
              </a:rPr>
              <a:t>Malaria 	  Mosquitoes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94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649075" y="2620208"/>
            <a:ext cx="512445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What is an Epidemic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7219950" y="628650"/>
            <a:ext cx="4114800" cy="1691330"/>
          </a:xfrm>
          <a:prstGeom prst="cloudCallout">
            <a:avLst>
              <a:gd name="adj1" fmla="val -25463"/>
              <a:gd name="adj2" fmla="val 8277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Callout 4"/>
          <p:cNvSpPr/>
          <p:nvPr/>
        </p:nvSpPr>
        <p:spPr>
          <a:xfrm>
            <a:off x="666750" y="628650"/>
            <a:ext cx="4114800" cy="1691330"/>
          </a:xfrm>
          <a:prstGeom prst="cloudCallout">
            <a:avLst>
              <a:gd name="adj1" fmla="val 26389"/>
              <a:gd name="adj2" fmla="val 7376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1896475" y="4529780"/>
            <a:ext cx="4114800" cy="1691330"/>
          </a:xfrm>
          <a:prstGeom prst="cloudCallout">
            <a:avLst>
              <a:gd name="adj1" fmla="val 45370"/>
              <a:gd name="adj2" fmla="val -827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Callout 7"/>
          <p:cNvSpPr/>
          <p:nvPr/>
        </p:nvSpPr>
        <p:spPr>
          <a:xfrm>
            <a:off x="7219950" y="3684115"/>
            <a:ext cx="4114800" cy="1691330"/>
          </a:xfrm>
          <a:prstGeom prst="cloudCallout">
            <a:avLst>
              <a:gd name="adj1" fmla="val -56944"/>
              <a:gd name="adj2" fmla="val -3887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2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649075" y="2620208"/>
            <a:ext cx="512445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What is an Epidemic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7219949" y="628650"/>
            <a:ext cx="4114800" cy="1691330"/>
          </a:xfrm>
          <a:prstGeom prst="cloudCallout">
            <a:avLst>
              <a:gd name="adj1" fmla="val -25463"/>
              <a:gd name="adj2" fmla="val 8277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Callout 4"/>
          <p:cNvSpPr/>
          <p:nvPr/>
        </p:nvSpPr>
        <p:spPr>
          <a:xfrm>
            <a:off x="666750" y="628650"/>
            <a:ext cx="4114800" cy="1691330"/>
          </a:xfrm>
          <a:prstGeom prst="cloudCallout">
            <a:avLst>
              <a:gd name="adj1" fmla="val 26389"/>
              <a:gd name="adj2" fmla="val 7376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1896475" y="4529780"/>
            <a:ext cx="4114800" cy="1691330"/>
          </a:xfrm>
          <a:prstGeom prst="cloudCallout">
            <a:avLst>
              <a:gd name="adj1" fmla="val 45370"/>
              <a:gd name="adj2" fmla="val -827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81612" y="812744"/>
            <a:ext cx="2885075" cy="132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 smtClean="0"/>
              <a:t>Rapid spread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834812" y="812744"/>
            <a:ext cx="2885075" cy="132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 smtClean="0"/>
              <a:t>2 weeks or less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511337" y="4713874"/>
            <a:ext cx="2885075" cy="132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 smtClean="0"/>
              <a:t>Large number of people </a:t>
            </a:r>
          </a:p>
        </p:txBody>
      </p:sp>
      <p:sp>
        <p:nvSpPr>
          <p:cNvPr id="11" name="Cloud Callout 10"/>
          <p:cNvSpPr/>
          <p:nvPr/>
        </p:nvSpPr>
        <p:spPr>
          <a:xfrm>
            <a:off x="7219950" y="3684115"/>
            <a:ext cx="4114800" cy="1691330"/>
          </a:xfrm>
          <a:prstGeom prst="cloudCallout">
            <a:avLst>
              <a:gd name="adj1" fmla="val -56944"/>
              <a:gd name="adj2" fmla="val -3887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834811" y="3752075"/>
            <a:ext cx="2885075" cy="132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 smtClean="0"/>
              <a:t>International = Pandemic</a:t>
            </a:r>
          </a:p>
        </p:txBody>
      </p:sp>
    </p:spTree>
    <p:extLst>
      <p:ext uri="{BB962C8B-B14F-4D97-AF65-F5344CB8AC3E}">
        <p14:creationId xmlns:p14="http://schemas.microsoft.com/office/powerpoint/2010/main" val="151903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eft-Right-Up Arrow 7"/>
          <p:cNvSpPr/>
          <p:nvPr/>
        </p:nvSpPr>
        <p:spPr>
          <a:xfrm rot="16200000">
            <a:off x="3990751" y="3007613"/>
            <a:ext cx="2312515" cy="602590"/>
          </a:xfrm>
          <a:prstGeom prst="leftRightUpArrow">
            <a:avLst>
              <a:gd name="adj1" fmla="val 50000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68445" y="3217108"/>
            <a:ext cx="3122275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/>
              <a:t>Using </a:t>
            </a:r>
            <a:r>
              <a:rPr lang="en-GB" sz="4000" smtClean="0"/>
              <a:t>Sources </a:t>
            </a:r>
          </a:p>
          <a:p>
            <a:r>
              <a:rPr lang="en-GB" sz="4000" dirty="0" smtClean="0"/>
              <a:t>in History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6291580" y="346349"/>
            <a:ext cx="5314950" cy="2677656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What is </a:t>
            </a:r>
            <a:r>
              <a:rPr lang="en-US" sz="2400" smtClean="0"/>
              <a:t>the source</a:t>
            </a:r>
            <a:r>
              <a:rPr lang="en-US" sz="2400" dirty="0" smtClean="0"/>
              <a:t>?</a:t>
            </a:r>
          </a:p>
          <a:p>
            <a:endParaRPr lang="en-US" sz="2400" dirty="0"/>
          </a:p>
          <a:p>
            <a:r>
              <a:rPr lang="en-US" sz="2400" dirty="0" smtClean="0"/>
              <a:t>When was it created?</a:t>
            </a:r>
          </a:p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Who created it?</a:t>
            </a:r>
          </a:p>
          <a:p>
            <a:endParaRPr lang="en-US" sz="2400" dirty="0"/>
          </a:p>
          <a:p>
            <a:r>
              <a:rPr lang="en-US" sz="2400" dirty="0" smtClean="0"/>
              <a:t>Why was it created? </a:t>
            </a: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291580" y="3487624"/>
            <a:ext cx="5314950" cy="2677656"/>
          </a:xfrm>
          <a:prstGeom prst="rect">
            <a:avLst/>
          </a:prstGeom>
          <a:ln>
            <a:solidFill>
              <a:schemeClr val="accent2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Content</a:t>
            </a:r>
          </a:p>
          <a:p>
            <a:endParaRPr lang="en-US" sz="2400" dirty="0"/>
          </a:p>
          <a:p>
            <a:r>
              <a:rPr lang="en-US" sz="2400" dirty="0" smtClean="0"/>
              <a:t>Context</a:t>
            </a:r>
          </a:p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Audience</a:t>
            </a:r>
          </a:p>
          <a:p>
            <a:endParaRPr lang="en-US" sz="2400" dirty="0"/>
          </a:p>
          <a:p>
            <a:r>
              <a:rPr lang="en-US" sz="2400" dirty="0" smtClean="0"/>
              <a:t>Bias</a:t>
            </a:r>
          </a:p>
        </p:txBody>
      </p:sp>
    </p:spTree>
    <p:extLst>
      <p:ext uri="{BB962C8B-B14F-4D97-AF65-F5344CB8AC3E}">
        <p14:creationId xmlns:p14="http://schemas.microsoft.com/office/powerpoint/2010/main" val="170639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971550"/>
          </a:xfrm>
        </p:spPr>
        <p:txBody>
          <a:bodyPr/>
          <a:lstStyle/>
          <a:p>
            <a:pPr algn="ctr"/>
            <a:r>
              <a:rPr lang="en-US" dirty="0" smtClean="0"/>
              <a:t>Smallpox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0"/>
            <a:ext cx="3893820" cy="6858000"/>
          </a:xfrm>
          <a:effectLst>
            <a:softEdge rad="889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619250"/>
            <a:ext cx="3200400" cy="4248150"/>
          </a:xfrm>
        </p:spPr>
        <p:txBody>
          <a:bodyPr>
            <a:no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200" dirty="0" smtClean="0"/>
              <a:t>Epidemic –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b="1" u="sng" dirty="0" smtClean="0"/>
              <a:t>18</a:t>
            </a:r>
            <a:r>
              <a:rPr lang="en-US" sz="2200" b="1" u="sng" baseline="30000" dirty="0" smtClean="0"/>
              <a:t>th</a:t>
            </a:r>
            <a:r>
              <a:rPr lang="en-US" sz="2200" b="1" u="sng" dirty="0" smtClean="0"/>
              <a:t> century 60 million Europeans,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b="1" u="sng" dirty="0" smtClean="0"/>
              <a:t>6 Monarchs and 95% of the new world.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dirty="0" smtClean="0"/>
              <a:t>Estimated up to 300 million </a:t>
            </a:r>
            <a:r>
              <a:rPr lang="en-US" sz="2200" b="1" u="sng" dirty="0"/>
              <a:t>deaths</a:t>
            </a:r>
            <a:r>
              <a:rPr lang="en-US" sz="2200" dirty="0"/>
              <a:t> during the 20th century</a:t>
            </a:r>
            <a:r>
              <a:rPr lang="en-US" sz="2200" dirty="0" smtClean="0"/>
              <a:t>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b="1" u="sng" dirty="0" smtClean="0"/>
              <a:t>Spread by poor cleanliness and contact</a:t>
            </a:r>
            <a:endParaRPr lang="en-US" sz="2200" b="1" u="sng" dirty="0"/>
          </a:p>
        </p:txBody>
      </p:sp>
      <p:pic>
        <p:nvPicPr>
          <p:cNvPr id="6" name="Picture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60" y="83714"/>
            <a:ext cx="3893820" cy="66905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66325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324951"/>
            <a:ext cx="3200400" cy="129429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Cholera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" y="0"/>
            <a:ext cx="7172960" cy="6822186"/>
          </a:xfrm>
        </p:spPr>
      </p:pic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428750"/>
            <a:ext cx="3200400" cy="4762500"/>
          </a:xfrm>
        </p:spPr>
        <p:txBody>
          <a:bodyPr>
            <a:no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200" dirty="0"/>
              <a:t>Epidemic –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dirty="0"/>
              <a:t>W</a:t>
            </a:r>
            <a:r>
              <a:rPr lang="en-US" sz="2200" dirty="0" smtClean="0"/>
              <a:t>orst outbreak killed </a:t>
            </a:r>
            <a:r>
              <a:rPr lang="en-US" sz="2200" dirty="0"/>
              <a:t>14,137 </a:t>
            </a:r>
            <a:r>
              <a:rPr lang="en-US" sz="2200" dirty="0" smtClean="0"/>
              <a:t>people in London 1848-9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1832 </a:t>
            </a:r>
            <a:r>
              <a:rPr lang="en-US" sz="2400" dirty="0" smtClean="0"/>
              <a:t>cholera killed 3000 in Glasgow</a:t>
            </a:r>
            <a:endParaRPr lang="en-US" sz="2200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1.4 </a:t>
            </a:r>
            <a:r>
              <a:rPr lang="en-US" sz="2400" dirty="0"/>
              <a:t>to 4.3 million </a:t>
            </a:r>
            <a:r>
              <a:rPr lang="en-US" sz="2400" dirty="0" smtClean="0"/>
              <a:t>cases per year today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b="1" u="sng" dirty="0"/>
              <a:t>Spread by poor cleanliness and contact</a:t>
            </a:r>
          </a:p>
          <a:p>
            <a:pPr marL="342900" indent="-342900">
              <a:buFont typeface="Arial" charset="0"/>
              <a:buChar char="•"/>
            </a:pPr>
            <a:endParaRPr lang="en-US" sz="2200" b="1" u="sng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549640" y="1619250"/>
            <a:ext cx="3200400" cy="4248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charset="0"/>
              <a:buChar char="•"/>
            </a:pPr>
            <a:endParaRPr lang="en-US" sz="2200" b="1" u="sng" dirty="0"/>
          </a:p>
        </p:txBody>
      </p:sp>
    </p:spTree>
    <p:extLst>
      <p:ext uri="{BB962C8B-B14F-4D97-AF65-F5344CB8AC3E}">
        <p14:creationId xmlns:p14="http://schemas.microsoft.com/office/powerpoint/2010/main" val="99242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266700"/>
            <a:ext cx="3200400" cy="857250"/>
          </a:xfrm>
        </p:spPr>
        <p:txBody>
          <a:bodyPr/>
          <a:lstStyle/>
          <a:p>
            <a:pPr algn="ctr"/>
            <a:r>
              <a:rPr lang="en-US" smtClean="0"/>
              <a:t>Plague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485900"/>
            <a:ext cx="3200400" cy="4933950"/>
          </a:xfrm>
        </p:spPr>
        <p:txBody>
          <a:bodyPr>
            <a:no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200" dirty="0" smtClean="0"/>
              <a:t>Worst Epidemic – Black Death</a:t>
            </a:r>
            <a:endParaRPr lang="en-US" sz="2200" b="1" u="sng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200" dirty="0" smtClean="0"/>
              <a:t>Black Death” caused </a:t>
            </a:r>
            <a:r>
              <a:rPr lang="en-US" sz="2200" dirty="0"/>
              <a:t>the death of</a:t>
            </a:r>
            <a:r>
              <a:rPr lang="en-US" sz="2200" b="1" dirty="0"/>
              <a:t> </a:t>
            </a:r>
            <a:r>
              <a:rPr lang="en-US" sz="2200" b="1" u="sng" dirty="0"/>
              <a:t>60% of the population of </a:t>
            </a:r>
            <a:r>
              <a:rPr lang="en-US" sz="2200" b="1" u="sng" dirty="0" smtClean="0"/>
              <a:t>Europe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1346 – 53 estimated 75 </a:t>
            </a:r>
            <a:r>
              <a:rPr lang="en-US" sz="2400" dirty="0"/>
              <a:t>to 200 million </a:t>
            </a:r>
            <a:r>
              <a:rPr lang="en-US" sz="2400" dirty="0" smtClean="0"/>
              <a:t>people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b="1" u="sng" dirty="0"/>
              <a:t>Spread by </a:t>
            </a:r>
            <a:r>
              <a:rPr lang="en-US" sz="2200" b="1" u="sng" dirty="0" smtClean="0"/>
              <a:t>mass movement of people and rats</a:t>
            </a:r>
            <a:endParaRPr lang="en-US" sz="2200" b="1" u="sng" dirty="0"/>
          </a:p>
          <a:p>
            <a:pPr marL="342900" indent="-342900">
              <a:buFont typeface="Arial" charset="0"/>
              <a:buChar char="•"/>
            </a:pPr>
            <a:endParaRPr lang="en-US" sz="2200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5325"/>
            <a:ext cx="3909065" cy="54533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160" y="695325"/>
            <a:ext cx="3909065" cy="545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419100"/>
            <a:ext cx="3200400" cy="647700"/>
          </a:xfrm>
        </p:spPr>
        <p:txBody>
          <a:bodyPr/>
          <a:lstStyle/>
          <a:p>
            <a:pPr algn="ctr"/>
            <a:r>
              <a:rPr lang="en-US" smtClean="0"/>
              <a:t>Malaria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" y="153375"/>
            <a:ext cx="6929120" cy="6704626"/>
          </a:xfrm>
        </p:spPr>
      </p:pic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1485900"/>
            <a:ext cx="3200400" cy="4933950"/>
          </a:xfrm>
        </p:spPr>
        <p:txBody>
          <a:bodyPr>
            <a:no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200" dirty="0" smtClean="0"/>
              <a:t>Worst Epidemic – None</a:t>
            </a:r>
            <a:endParaRPr lang="en-US" sz="2200" b="1" u="sng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198 million malaria cases </a:t>
            </a:r>
            <a:r>
              <a:rPr lang="en-US" sz="2400" dirty="0" smtClean="0"/>
              <a:t>in 2013 alone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2000 cases in 2014/5 in the UK brought in through immigration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b="1" u="sng" dirty="0" smtClean="0"/>
              <a:t>Spread </a:t>
            </a:r>
            <a:r>
              <a:rPr lang="en-US" sz="2200" b="1" u="sng" dirty="0"/>
              <a:t>by </a:t>
            </a:r>
            <a:r>
              <a:rPr lang="en-US" sz="2200" b="1" u="sng" dirty="0" smtClean="0"/>
              <a:t>mosquitos and poor drainage </a:t>
            </a:r>
            <a:endParaRPr lang="en-US" sz="2200" b="1" u="sng" dirty="0"/>
          </a:p>
          <a:p>
            <a:pPr marL="342900" indent="-342900">
              <a:buFont typeface="Arial" charset="0"/>
              <a:buChar char="•"/>
            </a:pPr>
            <a:endParaRPr lang="en-US" sz="2200" b="1" u="sng" dirty="0"/>
          </a:p>
        </p:txBody>
      </p:sp>
    </p:spTree>
    <p:extLst>
      <p:ext uri="{BB962C8B-B14F-4D97-AF65-F5344CB8AC3E}">
        <p14:creationId xmlns:p14="http://schemas.microsoft.com/office/powerpoint/2010/main" val="280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3400" dirty="0" smtClean="0"/>
              <a:t>Smallpox (Official Report)</a:t>
            </a:r>
            <a:endParaRPr lang="en-US" sz="3400" dirty="0" smtClean="0"/>
          </a:p>
          <a:p>
            <a:pPr>
              <a:lnSpc>
                <a:spcPct val="150000"/>
              </a:lnSpc>
            </a:pPr>
            <a:r>
              <a:rPr lang="en-US" sz="3400" dirty="0" smtClean="0"/>
              <a:t>Cholera (Map)</a:t>
            </a:r>
            <a:endParaRPr lang="en-US" sz="3400" dirty="0" smtClean="0"/>
          </a:p>
          <a:p>
            <a:pPr>
              <a:lnSpc>
                <a:spcPct val="150000"/>
              </a:lnSpc>
            </a:pPr>
            <a:r>
              <a:rPr lang="en-US" sz="3400" dirty="0" smtClean="0"/>
              <a:t>Plague </a:t>
            </a:r>
            <a:r>
              <a:rPr lang="en-US" sz="3400" dirty="0" smtClean="0"/>
              <a:t>(Verse)</a:t>
            </a:r>
            <a:endParaRPr lang="en-US" sz="3400" dirty="0" smtClean="0"/>
          </a:p>
          <a:p>
            <a:pPr>
              <a:lnSpc>
                <a:spcPct val="150000"/>
              </a:lnSpc>
            </a:pPr>
            <a:r>
              <a:rPr lang="en-US" sz="3400" dirty="0" smtClean="0"/>
              <a:t>Malaria (Poster)</a:t>
            </a:r>
            <a:endParaRPr lang="en-US" sz="34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325526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Fill out the source analysis sheets for your group’s source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Exercise 2 – </a:t>
            </a:r>
            <a:r>
              <a:rPr lang="en-US" dirty="0" smtClean="0"/>
              <a:t>Source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8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8379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500" dirty="0" smtClean="0"/>
              <a:t>Next week –</a:t>
            </a:r>
          </a:p>
          <a:p>
            <a:pPr algn="ctr"/>
            <a:r>
              <a:rPr lang="en-US" sz="4500" dirty="0" smtClean="0"/>
              <a:t>Bombs </a:t>
            </a:r>
            <a:r>
              <a:rPr lang="en-US" sz="4500" dirty="0"/>
              <a:t>and Bandages: Medicine and the First and Second World Wars </a:t>
            </a:r>
            <a:endParaRPr lang="en-US" sz="45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728" y="264160"/>
            <a:ext cx="5974652" cy="45254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30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1879</TotalTime>
  <Words>331</Words>
  <Application>Microsoft Macintosh PowerPoint</Application>
  <PresentationFormat>Widescreen</PresentationFormat>
  <Paragraphs>110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Rockwell</vt:lpstr>
      <vt:lpstr>Rockwell Condensed</vt:lpstr>
      <vt:lpstr>Rockwell Extra Bold</vt:lpstr>
      <vt:lpstr>Wingdings</vt:lpstr>
      <vt:lpstr>Arial</vt:lpstr>
      <vt:lpstr>Wood Type</vt:lpstr>
      <vt:lpstr>Pox, Pus and Plague</vt:lpstr>
      <vt:lpstr>Have learned about some of the deadliest epidemic diseases in history    </vt:lpstr>
      <vt:lpstr>What is disease?</vt:lpstr>
      <vt:lpstr>What is disease?</vt:lpstr>
      <vt:lpstr>Exercise 1 – Match symptoms to the Disease </vt:lpstr>
      <vt:lpstr>Exercise 1 – Match symptoms to the Disease </vt:lpstr>
      <vt:lpstr>PowerPoint Presentation</vt:lpstr>
      <vt:lpstr>PowerPoint Presentation</vt:lpstr>
      <vt:lpstr>PowerPoint Presentation</vt:lpstr>
      <vt:lpstr>PowerPoint Presentation</vt:lpstr>
      <vt:lpstr>Smallpox </vt:lpstr>
      <vt:lpstr>Cholera </vt:lpstr>
      <vt:lpstr>Plague</vt:lpstr>
      <vt:lpstr>Malaria</vt:lpstr>
      <vt:lpstr>Exercise 2 – Source Analysis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Disease</dc:title>
  <dc:creator>Microsoft Office User</dc:creator>
  <cp:lastModifiedBy>Microsoft Office User</cp:lastModifiedBy>
  <cp:revision>34</cp:revision>
  <dcterms:created xsi:type="dcterms:W3CDTF">2015-09-28T19:27:58Z</dcterms:created>
  <dcterms:modified xsi:type="dcterms:W3CDTF">2016-02-22T22:01:30Z</dcterms:modified>
</cp:coreProperties>
</file>