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notesMasterIdLst>
    <p:notesMasterId r:id="rId18"/>
  </p:notesMasterIdLst>
  <p:sldIdLst>
    <p:sldId id="256" r:id="rId2"/>
    <p:sldId id="257" r:id="rId3"/>
    <p:sldId id="259" r:id="rId4"/>
    <p:sldId id="260" r:id="rId5"/>
    <p:sldId id="258" r:id="rId6"/>
    <p:sldId id="261" r:id="rId7"/>
    <p:sldId id="265" r:id="rId8"/>
    <p:sldId id="271" r:id="rId9"/>
    <p:sldId id="272" r:id="rId10"/>
    <p:sldId id="273" r:id="rId11"/>
    <p:sldId id="274" r:id="rId12"/>
    <p:sldId id="264" r:id="rId13"/>
    <p:sldId id="263" r:id="rId14"/>
    <p:sldId id="262" r:id="rId15"/>
    <p:sldId id="269" r:id="rId16"/>
    <p:sldId id="270" r:id="rId17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51"/>
    <p:restoredTop sz="93203"/>
  </p:normalViewPr>
  <p:slideViewPr>
    <p:cSldViewPr>
      <p:cViewPr varScale="1">
        <p:scale>
          <a:sx n="142" d="100"/>
          <a:sy n="142" d="100"/>
        </p:scale>
        <p:origin x="1368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B5A764-F588-4DEF-BD5A-A60DDAA51E9F}" type="datetimeFigureOut">
              <a:rPr lang="en-GB" smtClean="0"/>
              <a:t>28/02/2016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1040E6-79C3-427B-8804-4AA30682E9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46760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40E6-79C3-427B-8804-4AA30682E936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32473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40E6-79C3-427B-8804-4AA30682E936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93065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40E6-79C3-427B-8804-4AA30682E936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90666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40E6-79C3-427B-8804-4AA30682E936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23297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03200" y="0"/>
            <a:ext cx="3778250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9673" y="914401"/>
            <a:ext cx="6947127" cy="3488266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238" y="4402666"/>
            <a:ext cx="5762563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25773" y="6117336"/>
            <a:ext cx="857473" cy="365125"/>
          </a:xfrm>
        </p:spPr>
        <p:txBody>
          <a:bodyPr/>
          <a:lstStyle/>
          <a:p>
            <a:fld id="{B14510BD-EA1B-4AB5-85BA-4899297E272D}" type="datetimeFigureOut">
              <a:rPr lang="en-GB" smtClean="0"/>
              <a:t>28/02/2016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3733" y="6117336"/>
            <a:ext cx="3609438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117336"/>
            <a:ext cx="411480" cy="365125"/>
          </a:xfrm>
        </p:spPr>
        <p:txBody>
          <a:bodyPr/>
          <a:lstStyle/>
          <a:p>
            <a:fld id="{087A50F9-8652-451A-AADF-FF9C6D0F267F}" type="slidenum">
              <a:rPr lang="en-GB" smtClean="0"/>
              <a:t>‹#›</a:t>
            </a:fld>
            <a:endParaRPr lang="en-GB"/>
          </a:p>
        </p:txBody>
      </p:sp>
      <p:sp>
        <p:nvSpPr>
          <p:cNvPr id="23" name="Freeform 12"/>
          <p:cNvSpPr/>
          <p:nvPr/>
        </p:nvSpPr>
        <p:spPr bwMode="auto">
          <a:xfrm>
            <a:off x="203200" y="3771900"/>
            <a:ext cx="361950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4" name="Freeform 13"/>
          <p:cNvSpPr/>
          <p:nvPr/>
        </p:nvSpPr>
        <p:spPr bwMode="auto">
          <a:xfrm>
            <a:off x="560388" y="3867150"/>
            <a:ext cx="61913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222715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3332816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44329" y="6108173"/>
            <a:ext cx="857473" cy="365125"/>
          </a:xfrm>
        </p:spPr>
        <p:txBody>
          <a:bodyPr/>
          <a:lstStyle/>
          <a:p>
            <a:fld id="{B14510BD-EA1B-4AB5-85BA-4899297E272D}" type="datetimeFigureOut">
              <a:rPr lang="en-GB" smtClean="0"/>
              <a:t>28/02/2016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2647" y="6108173"/>
            <a:ext cx="5314517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8967" y="6108173"/>
            <a:ext cx="427833" cy="365125"/>
          </a:xfrm>
        </p:spPr>
        <p:txBody>
          <a:bodyPr/>
          <a:lstStyle/>
          <a:p>
            <a:fld id="{087A50F9-8652-451A-AADF-FF9C6D0F26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815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995" y="2666998"/>
            <a:ext cx="6699805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998" y="5027070"/>
            <a:ext cx="669980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510BD-EA1B-4AB5-85BA-4899297E272D}" type="datetimeFigureOut">
              <a:rPr lang="en-GB" smtClean="0"/>
              <a:t>28/02/2016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3317" y="6116070"/>
            <a:ext cx="413483" cy="365125"/>
          </a:xfrm>
        </p:spPr>
        <p:txBody>
          <a:bodyPr/>
          <a:lstStyle/>
          <a:p>
            <a:fld id="{087A50F9-8652-451A-AADF-FF9C6D0F26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6923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685801"/>
            <a:ext cx="7704667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2133" y="2667000"/>
            <a:ext cx="3739896" cy="336867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6904" y="2667000"/>
            <a:ext cx="3739896" cy="33468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510BD-EA1B-4AB5-85BA-4899297E272D}" type="datetimeFigureOut">
              <a:rPr lang="en-GB" smtClean="0"/>
              <a:t>28/02/2016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A50F9-8652-451A-AADF-FF9C6D0F26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001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481" y="2658533"/>
            <a:ext cx="34562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523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710" y="2667000"/>
            <a:ext cx="3467806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7266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510BD-EA1B-4AB5-85BA-4899297E272D}" type="datetimeFigureOut">
              <a:rPr lang="en-GB" smtClean="0"/>
              <a:t>28/02/2016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A50F9-8652-451A-AADF-FF9C6D0F26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4000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510BD-EA1B-4AB5-85BA-4899297E272D}" type="datetimeFigureOut">
              <a:rPr lang="en-GB" smtClean="0"/>
              <a:t>28/02/2016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A50F9-8652-451A-AADF-FF9C6D0F26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1971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510BD-EA1B-4AB5-85BA-4899297E272D}" type="datetimeFigureOut">
              <a:rPr lang="en-GB" smtClean="0"/>
              <a:t>28/02/2016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A50F9-8652-451A-AADF-FF9C6D0F26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906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1600200"/>
            <a:ext cx="2662534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7553" y="685800"/>
            <a:ext cx="4681962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4" y="2971800"/>
            <a:ext cx="2662534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510BD-EA1B-4AB5-85BA-4899297E272D}" type="datetimeFigureOut">
              <a:rPr lang="en-GB" smtClean="0"/>
              <a:t>28/02/2016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A50F9-8652-451A-AADF-FF9C6D0F26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41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332" y="1752599"/>
            <a:ext cx="4070679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97495" y="914400"/>
            <a:ext cx="2461371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2332" y="3124199"/>
            <a:ext cx="4070679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510BD-EA1B-4AB5-85BA-4899297E272D}" type="datetimeFigureOut">
              <a:rPr lang="en-GB" smtClean="0"/>
              <a:t>28/02/2016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A50F9-8652-451A-AADF-FF9C6D0F26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7606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3" y="4732865"/>
            <a:ext cx="751599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89975" y="932112"/>
            <a:ext cx="6171065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3" y="5299603"/>
            <a:ext cx="751599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510BD-EA1B-4AB5-85BA-4899297E272D}" type="datetimeFigureOut">
              <a:rPr lang="en-GB" smtClean="0"/>
              <a:t>28/02/2016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A50F9-8652-451A-AADF-FF9C6D0F26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3751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685800"/>
            <a:ext cx="751599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510BD-EA1B-4AB5-85BA-4899297E272D}" type="datetimeFigureOut">
              <a:rPr lang="en-GB" smtClean="0"/>
              <a:t>28/02/2016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A50F9-8652-451A-AADF-FF9C6D0F26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34183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98235" y="3428999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3" y="4343400"/>
            <a:ext cx="751599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510BD-EA1B-4AB5-85BA-4899297E272D}" type="datetimeFigureOut">
              <a:rPr lang="en-GB" smtClean="0"/>
              <a:t>28/02/2016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A50F9-8652-451A-AADF-FF9C6D0F26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8566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3308581"/>
            <a:ext cx="751598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7381"/>
            <a:ext cx="751599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510BD-EA1B-4AB5-85BA-4899297E272D}" type="datetimeFigureOut">
              <a:rPr lang="en-GB" smtClean="0"/>
              <a:t>28/02/2016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A50F9-8652-451A-AADF-FF9C6D0F26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62250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5" y="3886200"/>
            <a:ext cx="751599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5200"/>
            <a:ext cx="751599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510BD-EA1B-4AB5-85BA-4899297E272D}" type="datetimeFigureOut">
              <a:rPr lang="en-GB" smtClean="0"/>
              <a:t>28/02/2016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A50F9-8652-451A-AADF-FF9C6D0F26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4016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685801"/>
            <a:ext cx="7515991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4" y="3505200"/>
            <a:ext cx="7515992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510BD-EA1B-4AB5-85BA-4899297E272D}" type="datetimeFigureOut">
              <a:rPr lang="en-GB" smtClean="0"/>
              <a:t>28/02/2016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A50F9-8652-451A-AADF-FF9C6D0F26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2925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510BD-EA1B-4AB5-85BA-4899297E272D}" type="datetimeFigureOut">
              <a:rPr lang="en-GB" smtClean="0"/>
              <a:t>28/02/2016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A50F9-8652-451A-AADF-FF9C6D0F26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2060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1393" y="685800"/>
            <a:ext cx="1328123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524" y="685800"/>
            <a:ext cx="6016373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510BD-EA1B-4AB5-85BA-4899297E272D}" type="datetimeFigureOut">
              <a:rPr lang="en-GB" smtClean="0"/>
              <a:t>28/02/2016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A50F9-8652-451A-AADF-FF9C6D0F26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2133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2132013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134" y="2667000"/>
            <a:ext cx="7704666" cy="3356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14510BD-EA1B-4AB5-85BA-4899297E272D}" type="datetimeFigureOut">
              <a:rPr lang="en-GB" smtClean="0"/>
              <a:t>28/02/2016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87A50F9-8652-451A-AADF-FF9C6D0F26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9644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  <p:sldLayoutId id="2147483924" r:id="rId12"/>
    <p:sldLayoutId id="2147483925" r:id="rId13"/>
    <p:sldLayoutId id="2147483926" r:id="rId14"/>
    <p:sldLayoutId id="2147483927" r:id="rId15"/>
    <p:sldLayoutId id="2147483928" r:id="rId16"/>
    <p:sldLayoutId id="214748392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91680" y="0"/>
            <a:ext cx="7217880" cy="1470025"/>
          </a:xfrm>
        </p:spPr>
        <p:txBody>
          <a:bodyPr>
            <a:noAutofit/>
          </a:bodyPr>
          <a:lstStyle/>
          <a:p>
            <a:pPr algn="ctr"/>
            <a:r>
              <a:rPr lang="en-GB" sz="3500" b="1" dirty="0" smtClean="0">
                <a:latin typeface="Monotype Corsiva" charset="0"/>
                <a:ea typeface="Monotype Corsiva" charset="0"/>
                <a:cs typeface="Monotype Corsiva" charset="0"/>
              </a:rPr>
              <a:t>Bombs and Bandages: Medicine and the First and Second World Wars</a:t>
            </a:r>
            <a:endParaRPr lang="en-GB" sz="3500" b="1" dirty="0">
              <a:latin typeface="Monotype Corsiva" charset="0"/>
              <a:ea typeface="Monotype Corsiva" charset="0"/>
              <a:cs typeface="Monotype Corsiva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6434" y="1772816"/>
            <a:ext cx="5021636" cy="3803634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2413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7548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latin typeface="Monotype Corsiva" charset="0"/>
                <a:ea typeface="Monotype Corsiva" charset="0"/>
                <a:cs typeface="Monotype Corsiva" charset="0"/>
              </a:rPr>
              <a:t>By the end of today’s lesson you will:</a:t>
            </a:r>
            <a:endParaRPr lang="en-GB" dirty="0">
              <a:latin typeface="Monotype Corsiva" charset="0"/>
              <a:ea typeface="Monotype Corsiva" charset="0"/>
              <a:cs typeface="Monotype Corsiva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1376" y="1772816"/>
            <a:ext cx="7620000" cy="48006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sz="2800" dirty="0" smtClean="0">
                <a:latin typeface="Monotype Corsiva" charset="0"/>
                <a:ea typeface="Monotype Corsiva" charset="0"/>
                <a:cs typeface="Monotype Corsiva" charset="0"/>
              </a:rPr>
              <a:t>Know about the types of wounds that soldiers were most likely to suffer from in the First and Second World Wars.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800" dirty="0" smtClean="0">
                <a:latin typeface="Monotype Corsiva" charset="0"/>
                <a:ea typeface="Monotype Corsiva" charset="0"/>
                <a:cs typeface="Monotype Corsiva" charset="0"/>
              </a:rPr>
              <a:t>Understand how wounded soldier were treated on the battlefield and in hospitals.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800" dirty="0" smtClean="0">
                <a:latin typeface="Monotype Corsiva" charset="0"/>
                <a:ea typeface="Monotype Corsiva" charset="0"/>
                <a:cs typeface="Monotype Corsiva" charset="0"/>
              </a:rPr>
              <a:t>Analyse a primary source related to the history of war medicine</a:t>
            </a:r>
            <a:endParaRPr lang="en-GB" sz="2800" dirty="0" smtClean="0">
              <a:latin typeface="Monotype Corsiva" charset="0"/>
              <a:ea typeface="Monotype Corsiva" charset="0"/>
              <a:cs typeface="Monotype Corsiv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8430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>
                <a:latin typeface="Monotype Corsiva" charset="0"/>
                <a:ea typeface="Monotype Corsiva" charset="0"/>
                <a:cs typeface="Monotype Corsiva" charset="0"/>
              </a:rPr>
              <a:t>Survival rates in the British Army</a:t>
            </a:r>
            <a:endParaRPr lang="en-GB" dirty="0">
              <a:latin typeface="Monotype Corsiva" charset="0"/>
              <a:ea typeface="Monotype Corsiva" charset="0"/>
              <a:cs typeface="Monotype Corsiva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2133" y="1844824"/>
            <a:ext cx="3657600" cy="45902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b="1" dirty="0" smtClean="0">
                <a:latin typeface="Monotype Corsiva" charset="0"/>
                <a:ea typeface="Monotype Corsiva" charset="0"/>
                <a:cs typeface="Monotype Corsiva" charset="0"/>
              </a:rPr>
              <a:t>First World War</a:t>
            </a:r>
          </a:p>
          <a:p>
            <a:pPr marL="0" indent="0">
              <a:buNone/>
            </a:pPr>
            <a:endParaRPr lang="en-GB" sz="2400" b="1" dirty="0">
              <a:latin typeface="Monotype Corsiva" charset="0"/>
              <a:ea typeface="Monotype Corsiva" charset="0"/>
              <a:cs typeface="Monotype Corsiva" charset="0"/>
            </a:endParaRPr>
          </a:p>
          <a:p>
            <a:pPr marL="0" indent="0">
              <a:buNone/>
            </a:pPr>
            <a:r>
              <a:rPr lang="en-GB" sz="2400" dirty="0" smtClean="0">
                <a:latin typeface="Monotype Corsiva" charset="0"/>
                <a:ea typeface="Monotype Corsiva" charset="0"/>
                <a:cs typeface="Monotype Corsiva" charset="0"/>
              </a:rPr>
              <a:t>1,837,613 British soldiers wounded</a:t>
            </a:r>
          </a:p>
          <a:p>
            <a:pPr marL="0" indent="0">
              <a:buNone/>
            </a:pPr>
            <a:endParaRPr lang="en-GB" sz="2400" dirty="0">
              <a:latin typeface="Monotype Corsiva" charset="0"/>
              <a:ea typeface="Monotype Corsiva" charset="0"/>
              <a:cs typeface="Monotype Corsiva" charset="0"/>
            </a:endParaRPr>
          </a:p>
          <a:p>
            <a:pPr marL="0" indent="0">
              <a:buNone/>
            </a:pPr>
            <a:r>
              <a:rPr lang="en-GB" sz="2400" dirty="0" smtClean="0">
                <a:latin typeface="Monotype Corsiva" charset="0"/>
                <a:ea typeface="Monotype Corsiva" charset="0"/>
                <a:cs typeface="Monotype Corsiva" charset="0"/>
              </a:rPr>
              <a:t>6-10% died of wounds</a:t>
            </a:r>
          </a:p>
          <a:p>
            <a:pPr marL="0" indent="0">
              <a:buNone/>
            </a:pPr>
            <a:endParaRPr lang="en-GB" sz="2400" dirty="0">
              <a:latin typeface="Monotype Corsiva" charset="0"/>
              <a:ea typeface="Monotype Corsiva" charset="0"/>
              <a:cs typeface="Monotype Corsiva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2573" y="1772816"/>
            <a:ext cx="3657600" cy="45902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b="1" dirty="0" smtClean="0">
                <a:latin typeface="Monotype Corsiva" charset="0"/>
                <a:ea typeface="Monotype Corsiva" charset="0"/>
                <a:cs typeface="Monotype Corsiva" charset="0"/>
              </a:rPr>
              <a:t>Second World War</a:t>
            </a:r>
          </a:p>
          <a:p>
            <a:pPr marL="0" indent="0">
              <a:buNone/>
            </a:pPr>
            <a:endParaRPr lang="en-GB" sz="2400" dirty="0">
              <a:latin typeface="Monotype Corsiva" charset="0"/>
              <a:ea typeface="Monotype Corsiva" charset="0"/>
              <a:cs typeface="Monotype Corsiva" charset="0"/>
            </a:endParaRPr>
          </a:p>
          <a:p>
            <a:pPr marL="0" indent="0">
              <a:buNone/>
            </a:pPr>
            <a:r>
              <a:rPr lang="en-GB" sz="2400" dirty="0" smtClean="0">
                <a:latin typeface="Monotype Corsiva" charset="0"/>
                <a:ea typeface="Monotype Corsiva" charset="0"/>
                <a:cs typeface="Monotype Corsiva" charset="0"/>
              </a:rPr>
              <a:t>239,575 British soldiers wounded</a:t>
            </a:r>
          </a:p>
          <a:p>
            <a:pPr marL="0" indent="0">
              <a:buNone/>
            </a:pPr>
            <a:endParaRPr lang="en-GB" sz="2400" dirty="0">
              <a:latin typeface="Monotype Corsiva" charset="0"/>
              <a:ea typeface="Monotype Corsiva" charset="0"/>
              <a:cs typeface="Monotype Corsiva" charset="0"/>
            </a:endParaRPr>
          </a:p>
          <a:p>
            <a:pPr marL="0" indent="0">
              <a:buNone/>
            </a:pPr>
            <a:r>
              <a:rPr lang="en-GB" sz="2400" dirty="0" smtClean="0">
                <a:latin typeface="Monotype Corsiva" charset="0"/>
                <a:ea typeface="Monotype Corsiva" charset="0"/>
                <a:cs typeface="Monotype Corsiva" charset="0"/>
              </a:rPr>
              <a:t>2% died of wounds</a:t>
            </a:r>
          </a:p>
          <a:p>
            <a:pPr marL="0" indent="0">
              <a:buNone/>
            </a:pPr>
            <a:endParaRPr lang="en-GB" sz="2400" dirty="0">
              <a:latin typeface="Monotype Corsiva" charset="0"/>
              <a:ea typeface="Monotype Corsiva" charset="0"/>
              <a:cs typeface="Monotype Corsiva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5517232"/>
            <a:ext cx="59046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>
                <a:solidFill>
                  <a:schemeClr val="accent6">
                    <a:lumMod val="50000"/>
                  </a:schemeClr>
                </a:solidFill>
                <a:latin typeface="Monotype Corsiva" charset="0"/>
                <a:ea typeface="Monotype Corsiva" charset="0"/>
                <a:cs typeface="Monotype Corsiva" charset="0"/>
              </a:rPr>
              <a:t>What does this tell us?</a:t>
            </a:r>
            <a:endParaRPr lang="en-GB" sz="4000" dirty="0">
              <a:solidFill>
                <a:schemeClr val="accent6">
                  <a:lumMod val="50000"/>
                </a:schemeClr>
              </a:solidFill>
              <a:latin typeface="Monotype Corsiva" charset="0"/>
              <a:ea typeface="Monotype Corsiva" charset="0"/>
              <a:cs typeface="Monotype Corsiv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4752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1772816"/>
            <a:ext cx="8229600" cy="1143000"/>
          </a:xfrm>
        </p:spPr>
        <p:txBody>
          <a:bodyPr>
            <a:noAutofit/>
          </a:bodyPr>
          <a:lstStyle/>
          <a:p>
            <a:r>
              <a:rPr lang="en-GB" dirty="0" smtClean="0">
                <a:latin typeface="Monotype Corsiva" charset="0"/>
                <a:ea typeface="Monotype Corsiva" charset="0"/>
                <a:cs typeface="Monotype Corsiva" charset="0"/>
              </a:rPr>
              <a:t>They got significantly better at </a:t>
            </a:r>
            <a:r>
              <a:rPr lang="en-GB" dirty="0" smtClean="0">
                <a:latin typeface="Monotype Corsiva" charset="0"/>
                <a:ea typeface="Monotype Corsiva" charset="0"/>
                <a:cs typeface="Monotype Corsiva" charset="0"/>
              </a:rPr>
              <a:t>saving lives!</a:t>
            </a:r>
            <a:br>
              <a:rPr lang="en-GB" dirty="0" smtClean="0">
                <a:latin typeface="Monotype Corsiva" charset="0"/>
                <a:ea typeface="Monotype Corsiva" charset="0"/>
                <a:cs typeface="Monotype Corsiva" charset="0"/>
              </a:rPr>
            </a:br>
            <a:endParaRPr lang="en-GB" dirty="0">
              <a:latin typeface="Monotype Corsiva" charset="0"/>
              <a:ea typeface="Monotype Corsiva" charset="0"/>
              <a:cs typeface="Monotype Corsiva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1795" y="2780928"/>
            <a:ext cx="4117082" cy="318510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01600"/>
          </a:effectLst>
          <a:scene3d>
            <a:camera prst="obliqueBottomLeft"/>
            <a:lightRig rig="threePt" dir="t">
              <a:rot lat="0" lon="0" rev="6600000"/>
            </a:lightRig>
          </a:scene3d>
          <a:sp3d prstMaterial="dkEdge"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1227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5232" y="476672"/>
            <a:ext cx="4186808" cy="1426170"/>
          </a:xfrm>
        </p:spPr>
        <p:txBody>
          <a:bodyPr/>
          <a:lstStyle/>
          <a:p>
            <a:r>
              <a:rPr lang="en-GB" dirty="0" smtClean="0">
                <a:latin typeface="Monotype Corsiva" charset="0"/>
                <a:ea typeface="Monotype Corsiva" charset="0"/>
                <a:cs typeface="Monotype Corsiva" charset="0"/>
              </a:rPr>
              <a:t>Wounds – First World War </a:t>
            </a:r>
            <a:endParaRPr lang="en-GB" dirty="0">
              <a:latin typeface="Monotype Corsiva" charset="0"/>
              <a:ea typeface="Monotype Corsiva" charset="0"/>
              <a:cs typeface="Monotype Corsiva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5232" y="1412776"/>
            <a:ext cx="4186808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GB" sz="2800" dirty="0" smtClean="0">
              <a:latin typeface="Monotype Corsiva" charset="0"/>
              <a:ea typeface="Monotype Corsiva" charset="0"/>
              <a:cs typeface="Monotype Corsiva" charset="0"/>
            </a:endParaRPr>
          </a:p>
          <a:p>
            <a:r>
              <a:rPr lang="en-GB" sz="2800" dirty="0" smtClean="0">
                <a:latin typeface="Monotype Corsiva" charset="0"/>
                <a:ea typeface="Monotype Corsiva" charset="0"/>
                <a:cs typeface="Monotype Corsiva" charset="0"/>
              </a:rPr>
              <a:t>Gunshot wounds to the face (60,500 British soldiers)</a:t>
            </a:r>
          </a:p>
          <a:p>
            <a:r>
              <a:rPr lang="en-GB" sz="2800" dirty="0" smtClean="0">
                <a:latin typeface="Monotype Corsiva" charset="0"/>
                <a:ea typeface="Monotype Corsiva" charset="0"/>
                <a:cs typeface="Monotype Corsiva" charset="0"/>
              </a:rPr>
              <a:t>Loss of one or both eyes</a:t>
            </a:r>
          </a:p>
          <a:p>
            <a:r>
              <a:rPr lang="en-GB" sz="2800" dirty="0" smtClean="0">
                <a:latin typeface="Monotype Corsiva" charset="0"/>
                <a:ea typeface="Monotype Corsiva" charset="0"/>
                <a:cs typeface="Monotype Corsiva" charset="0"/>
              </a:rPr>
              <a:t>Chest wounds</a:t>
            </a:r>
          </a:p>
          <a:p>
            <a:r>
              <a:rPr lang="en-GB" sz="2800" dirty="0" smtClean="0">
                <a:latin typeface="Monotype Corsiva" charset="0"/>
                <a:ea typeface="Monotype Corsiva" charset="0"/>
                <a:cs typeface="Monotype Corsiva" charset="0"/>
              </a:rPr>
              <a:t>Amputation of arms and legs (41,000 British servicemen)</a:t>
            </a:r>
            <a:endParaRPr lang="en-GB" sz="2800" dirty="0">
              <a:latin typeface="Monotype Corsiva" charset="0"/>
              <a:ea typeface="Monotype Corsiva" charset="0"/>
              <a:cs typeface="Monotype Corsiva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74638"/>
            <a:ext cx="3275856" cy="375917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14300"/>
          </a:effectLst>
          <a:scene3d>
            <a:camera prst="perspectiveLef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365104"/>
            <a:ext cx="2887320" cy="2192519"/>
          </a:xfrm>
          <a:prstGeom prst="rect">
            <a:avLst/>
          </a:prstGeom>
          <a:noFill/>
          <a:ln>
            <a:noFill/>
          </a:ln>
          <a:effectLst/>
          <a:scene3d>
            <a:camera prst="perspectiveRight"/>
            <a:lightRig rig="sunset" dir="t"/>
          </a:scene3d>
          <a:sp3d prstMaterial="plastic">
            <a:bevelB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3754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8033" y="0"/>
            <a:ext cx="7704667" cy="1981200"/>
          </a:xfrm>
        </p:spPr>
        <p:txBody>
          <a:bodyPr/>
          <a:lstStyle/>
          <a:p>
            <a:r>
              <a:rPr lang="en-GB" dirty="0" smtClean="0">
                <a:latin typeface="Monotype Corsiva" charset="0"/>
                <a:ea typeface="Monotype Corsiva" charset="0"/>
                <a:cs typeface="Monotype Corsiva" charset="0"/>
              </a:rPr>
              <a:t>Wounds – Second World War</a:t>
            </a:r>
            <a:endParaRPr lang="en-GB" dirty="0">
              <a:latin typeface="Monotype Corsiva" charset="0"/>
              <a:ea typeface="Monotype Corsiva" charset="0"/>
              <a:cs typeface="Monotype Corsiva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6329" y="1729752"/>
            <a:ext cx="433082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GB" sz="3200" dirty="0" smtClean="0">
              <a:latin typeface="Monotype Corsiva" charset="0"/>
              <a:ea typeface="Monotype Corsiva" charset="0"/>
              <a:cs typeface="Monotype Corsiva" charset="0"/>
            </a:endParaRPr>
          </a:p>
          <a:p>
            <a:r>
              <a:rPr lang="en-GB" sz="3200" dirty="0" smtClean="0">
                <a:latin typeface="Monotype Corsiva" charset="0"/>
                <a:ea typeface="Monotype Corsiva" charset="0"/>
                <a:cs typeface="Monotype Corsiva" charset="0"/>
              </a:rPr>
              <a:t>Multiple wounds across the body caused by mortar, grenade, aerial  bomb, shell (75% all wounds)</a:t>
            </a:r>
          </a:p>
          <a:p>
            <a:r>
              <a:rPr lang="en-GB" sz="3200" dirty="0" smtClean="0">
                <a:latin typeface="Monotype Corsiva" charset="0"/>
                <a:ea typeface="Monotype Corsiva" charset="0"/>
                <a:cs typeface="Monotype Corsiva" charset="0"/>
              </a:rPr>
              <a:t>Abdominal (stomach)wounds</a:t>
            </a:r>
          </a:p>
          <a:p>
            <a:r>
              <a:rPr lang="en-GB" sz="3200" dirty="0" smtClean="0">
                <a:latin typeface="Monotype Corsiva" charset="0"/>
                <a:ea typeface="Monotype Corsiva" charset="0"/>
                <a:cs typeface="Monotype Corsiva" charset="0"/>
              </a:rPr>
              <a:t>Superficial wounds (shrapnel)</a:t>
            </a:r>
          </a:p>
          <a:p>
            <a:pPr marL="0" indent="0">
              <a:buNone/>
            </a:pPr>
            <a:endParaRPr lang="en-GB" sz="3200" dirty="0" smtClean="0">
              <a:latin typeface="Monotype Corsiva" charset="0"/>
              <a:ea typeface="Monotype Corsiva" charset="0"/>
              <a:cs typeface="Monotype Corsiva" charset="0"/>
            </a:endParaRPr>
          </a:p>
          <a:p>
            <a:pPr marL="0" indent="0">
              <a:buNone/>
            </a:pPr>
            <a:endParaRPr lang="en-GB" sz="3200" dirty="0">
              <a:latin typeface="Monotype Corsiva" charset="0"/>
              <a:ea typeface="Monotype Corsiva" charset="0"/>
              <a:cs typeface="Monotype Corsiva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79" y="3969715"/>
            <a:ext cx="3455987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79" y="1412776"/>
            <a:ext cx="3362325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6853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8501" y="485801"/>
            <a:ext cx="7704667" cy="1981200"/>
          </a:xfrm>
        </p:spPr>
        <p:txBody>
          <a:bodyPr/>
          <a:lstStyle/>
          <a:p>
            <a:r>
              <a:rPr lang="en-GB" dirty="0" smtClean="0">
                <a:latin typeface="Monotype Corsiva" charset="0"/>
                <a:ea typeface="Monotype Corsiva" charset="0"/>
                <a:cs typeface="Monotype Corsiva" charset="0"/>
              </a:rPr>
              <a:t>Sorting the wounded - Triage </a:t>
            </a:r>
            <a:endParaRPr lang="en-GB" dirty="0">
              <a:latin typeface="Monotype Corsiva" charset="0"/>
              <a:ea typeface="Monotype Corsiva" charset="0"/>
              <a:cs typeface="Monotype Corsiva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628800"/>
            <a:ext cx="7355160" cy="4800600"/>
          </a:xfrm>
        </p:spPr>
        <p:txBody>
          <a:bodyPr>
            <a:normAutofit/>
          </a:bodyPr>
          <a:lstStyle/>
          <a:p>
            <a:r>
              <a:rPr lang="en-GB" sz="3200" dirty="0" smtClean="0">
                <a:latin typeface="Monotype Corsiva" charset="0"/>
                <a:ea typeface="Monotype Corsiva" charset="0"/>
                <a:cs typeface="Monotype Corsiva" charset="0"/>
              </a:rPr>
              <a:t>Walking wounded</a:t>
            </a:r>
          </a:p>
          <a:p>
            <a:r>
              <a:rPr lang="en-GB" sz="3200" dirty="0" smtClean="0">
                <a:latin typeface="Monotype Corsiva" charset="0"/>
                <a:ea typeface="Monotype Corsiva" charset="0"/>
                <a:cs typeface="Monotype Corsiva" charset="0"/>
              </a:rPr>
              <a:t>Fatal cases</a:t>
            </a:r>
          </a:p>
          <a:p>
            <a:r>
              <a:rPr lang="en-GB" sz="3200" dirty="0" smtClean="0">
                <a:latin typeface="Monotype Corsiva" charset="0"/>
                <a:ea typeface="Monotype Corsiva" charset="0"/>
                <a:cs typeface="Monotype Corsiva" charset="0"/>
              </a:rPr>
              <a:t>Most serious wounds but with best survival chances</a:t>
            </a:r>
            <a:endParaRPr lang="en-GB" sz="3200" dirty="0">
              <a:latin typeface="Monotype Corsiva" charset="0"/>
              <a:ea typeface="Monotype Corsiva" charset="0"/>
              <a:cs typeface="Monotype Corsiva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46040" y="5617840"/>
            <a:ext cx="770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chemeClr val="accent6">
                    <a:lumMod val="50000"/>
                  </a:schemeClr>
                </a:solidFill>
                <a:latin typeface="Monotype Corsiva" charset="0"/>
                <a:ea typeface="Monotype Corsiva" charset="0"/>
                <a:cs typeface="Monotype Corsiva" charset="0"/>
              </a:rPr>
              <a:t>Activity 1: Decide who to treat first…</a:t>
            </a:r>
            <a:endParaRPr lang="en-GB" sz="3600" dirty="0">
              <a:solidFill>
                <a:schemeClr val="accent6">
                  <a:lumMod val="50000"/>
                </a:schemeClr>
              </a:solidFill>
              <a:latin typeface="Monotype Corsiva" charset="0"/>
              <a:ea typeface="Monotype Corsiva" charset="0"/>
              <a:cs typeface="Monotype Corsiv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8417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47664" y="332656"/>
            <a:ext cx="770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chemeClr val="accent6">
                    <a:lumMod val="50000"/>
                  </a:schemeClr>
                </a:solidFill>
                <a:latin typeface="Monotype Corsiva" charset="0"/>
                <a:ea typeface="Monotype Corsiva" charset="0"/>
                <a:cs typeface="Monotype Corsiva" charset="0"/>
              </a:rPr>
              <a:t>Activity 1: Decide who to treat first…</a:t>
            </a:r>
            <a:endParaRPr lang="en-GB" sz="3600" dirty="0">
              <a:solidFill>
                <a:schemeClr val="accent6">
                  <a:lumMod val="50000"/>
                </a:schemeClr>
              </a:solidFill>
              <a:latin typeface="Monotype Corsiva" charset="0"/>
              <a:ea typeface="Monotype Corsiva" charset="0"/>
              <a:cs typeface="Monotype Corsiva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47661" y="3130223"/>
            <a:ext cx="6984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 smtClean="0"/>
              <a:t>George Fieldhouse – Face Wound</a:t>
            </a:r>
          </a:p>
        </p:txBody>
      </p:sp>
      <p:sp>
        <p:nvSpPr>
          <p:cNvPr id="9" name="Rectangle 8"/>
          <p:cNvSpPr/>
          <p:nvPr/>
        </p:nvSpPr>
        <p:spPr>
          <a:xfrm>
            <a:off x="1547661" y="4751274"/>
            <a:ext cx="69847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dirty="0"/>
              <a:t>Fred Jones </a:t>
            </a:r>
            <a:r>
              <a:rPr lang="en-US" dirty="0" smtClean="0"/>
              <a:t>– Leg Wound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547662" y="1509173"/>
            <a:ext cx="69847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dirty="0"/>
              <a:t>Stephen Fennel – </a:t>
            </a:r>
            <a:r>
              <a:rPr lang="en-US" dirty="0" smtClean="0"/>
              <a:t>Flesh Wound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405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47664" y="332656"/>
            <a:ext cx="770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chemeClr val="accent6">
                    <a:lumMod val="50000"/>
                  </a:schemeClr>
                </a:solidFill>
                <a:latin typeface="Monotype Corsiva" charset="0"/>
                <a:ea typeface="Monotype Corsiva" charset="0"/>
                <a:cs typeface="Monotype Corsiva" charset="0"/>
              </a:rPr>
              <a:t>Activity 1: Decide who to treat first…</a:t>
            </a:r>
            <a:endParaRPr lang="en-GB" sz="3600" dirty="0">
              <a:solidFill>
                <a:schemeClr val="accent6">
                  <a:lumMod val="50000"/>
                </a:schemeClr>
              </a:solidFill>
              <a:latin typeface="Monotype Corsiva" charset="0"/>
              <a:ea typeface="Monotype Corsiva" charset="0"/>
              <a:cs typeface="Monotype Corsiva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547662" y="1282361"/>
            <a:ext cx="698477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+mj-lt"/>
              <a:buAutoNum type="arabicPeriod"/>
              <a:defRPr/>
            </a:pPr>
            <a:r>
              <a:rPr lang="en-US" dirty="0"/>
              <a:t>Fred Jones (High Priority) 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dirty="0"/>
              <a:t>Serious injury but with high chances of recovery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dirty="0"/>
              <a:t>Treat immediately to attempt to save leg and then ship home</a:t>
            </a:r>
          </a:p>
        </p:txBody>
      </p:sp>
    </p:spTree>
    <p:extLst>
      <p:ext uri="{BB962C8B-B14F-4D97-AF65-F5344CB8AC3E}">
        <p14:creationId xmlns:p14="http://schemas.microsoft.com/office/powerpoint/2010/main" val="100509522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47664" y="332656"/>
            <a:ext cx="770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chemeClr val="accent6">
                    <a:lumMod val="50000"/>
                  </a:schemeClr>
                </a:solidFill>
                <a:latin typeface="Monotype Corsiva" charset="0"/>
                <a:ea typeface="Monotype Corsiva" charset="0"/>
                <a:cs typeface="Monotype Corsiva" charset="0"/>
              </a:rPr>
              <a:t>Activity 1: Decide who to treat first…</a:t>
            </a:r>
            <a:endParaRPr lang="en-GB" sz="3600" dirty="0">
              <a:solidFill>
                <a:schemeClr val="accent6">
                  <a:lumMod val="50000"/>
                </a:schemeClr>
              </a:solidFill>
              <a:latin typeface="Monotype Corsiva" charset="0"/>
              <a:ea typeface="Monotype Corsiva" charset="0"/>
              <a:cs typeface="Monotype Corsiva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547662" y="1282361"/>
            <a:ext cx="698477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+mj-lt"/>
              <a:buAutoNum type="arabicPeriod"/>
              <a:defRPr/>
            </a:pPr>
            <a:r>
              <a:rPr lang="en-US" dirty="0"/>
              <a:t>Fred Jones (High Priority) 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dirty="0"/>
              <a:t>Serious injury but with high chances of recovery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dirty="0"/>
              <a:t>Treat immediately to attempt to save leg and then ship home</a:t>
            </a:r>
          </a:p>
        </p:txBody>
      </p:sp>
      <p:sp>
        <p:nvSpPr>
          <p:cNvPr id="10" name="Rectangle 9"/>
          <p:cNvSpPr/>
          <p:nvPr/>
        </p:nvSpPr>
        <p:spPr>
          <a:xfrm>
            <a:off x="1547663" y="2649686"/>
            <a:ext cx="69847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+mj-lt"/>
              <a:buAutoNum type="arabicPeriod" startAt="2"/>
              <a:defRPr/>
            </a:pPr>
            <a:r>
              <a:rPr lang="en-US" dirty="0"/>
              <a:t>Stephen Fennel – (Medium Priority)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dirty="0"/>
              <a:t>Flesh Wound – Easy to get him back to fighting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dirty="0"/>
              <a:t>Treat as soon as possible and discharge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04273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47664" y="332656"/>
            <a:ext cx="770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chemeClr val="accent6">
                    <a:lumMod val="50000"/>
                  </a:schemeClr>
                </a:solidFill>
                <a:latin typeface="Monotype Corsiva" charset="0"/>
                <a:ea typeface="Monotype Corsiva" charset="0"/>
                <a:cs typeface="Monotype Corsiva" charset="0"/>
              </a:rPr>
              <a:t>Activity 1: Decide who to treat first…</a:t>
            </a:r>
            <a:endParaRPr lang="en-GB" sz="3600" dirty="0">
              <a:solidFill>
                <a:schemeClr val="accent6">
                  <a:lumMod val="50000"/>
                </a:schemeClr>
              </a:solidFill>
              <a:latin typeface="Monotype Corsiva" charset="0"/>
              <a:ea typeface="Monotype Corsiva" charset="0"/>
              <a:cs typeface="Monotype Corsiva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47663" y="3645024"/>
            <a:ext cx="698477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+mj-lt"/>
              <a:buAutoNum type="arabicPeriod"/>
            </a:pPr>
            <a:endParaRPr lang="en-US" dirty="0" smtClean="0"/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US" dirty="0" smtClean="0"/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dirty="0" smtClean="0"/>
              <a:t>George Fieldhouse – (Lowest Priority)</a:t>
            </a:r>
            <a:endParaRPr lang="en-US" dirty="0"/>
          </a:p>
          <a:p>
            <a:pPr marL="800100" lvl="1" indent="-342900">
              <a:buFont typeface="Arial" charset="0"/>
              <a:buChar char="•"/>
            </a:pPr>
            <a:r>
              <a:rPr lang="en-US" dirty="0" smtClean="0"/>
              <a:t>Potentially fatal injury regardless of treatment –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dirty="0" smtClean="0"/>
              <a:t>Give pain relief and clean surface area - treat when available </a:t>
            </a:r>
          </a:p>
        </p:txBody>
      </p:sp>
      <p:sp>
        <p:nvSpPr>
          <p:cNvPr id="9" name="Rectangle 8"/>
          <p:cNvSpPr/>
          <p:nvPr/>
        </p:nvSpPr>
        <p:spPr>
          <a:xfrm>
            <a:off x="1547662" y="1282361"/>
            <a:ext cx="698477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+mj-lt"/>
              <a:buAutoNum type="arabicPeriod"/>
              <a:defRPr/>
            </a:pPr>
            <a:r>
              <a:rPr lang="en-US" dirty="0"/>
              <a:t>Fred Jones (High Priority) 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dirty="0"/>
              <a:t>Serious injury but with high chances of recovery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dirty="0"/>
              <a:t>Treat immediately to attempt to save leg and then ship home</a:t>
            </a:r>
          </a:p>
        </p:txBody>
      </p:sp>
      <p:sp>
        <p:nvSpPr>
          <p:cNvPr id="10" name="Rectangle 9"/>
          <p:cNvSpPr/>
          <p:nvPr/>
        </p:nvSpPr>
        <p:spPr>
          <a:xfrm>
            <a:off x="1547663" y="2649686"/>
            <a:ext cx="69847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+mj-lt"/>
              <a:buAutoNum type="arabicPeriod" startAt="2"/>
              <a:defRPr/>
            </a:pPr>
            <a:r>
              <a:rPr lang="en-US" dirty="0"/>
              <a:t>Stephen Fennel – (Medium Priority)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dirty="0"/>
              <a:t>Flesh Wound – Easy to get him back to fighting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dirty="0"/>
              <a:t>Treat as soon as possible and discharge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367617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8640"/>
            <a:ext cx="5004048" cy="620688"/>
          </a:xfrm>
        </p:spPr>
        <p:txBody>
          <a:bodyPr>
            <a:normAutofit fontScale="90000"/>
          </a:bodyPr>
          <a:lstStyle/>
          <a:p>
            <a:r>
              <a:rPr lang="en-GB" dirty="0" smtClean="0">
                <a:latin typeface="Monotype Corsiva" charset="0"/>
                <a:ea typeface="Monotype Corsiva" charset="0"/>
                <a:cs typeface="Monotype Corsiva" charset="0"/>
              </a:rPr>
              <a:t>Plastic surgery</a:t>
            </a:r>
            <a:endParaRPr lang="en-GB" dirty="0">
              <a:latin typeface="Monotype Corsiva" charset="0"/>
              <a:ea typeface="Monotype Corsiva" charset="0"/>
              <a:cs typeface="Monotype Corsiva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556792"/>
            <a:ext cx="3960440" cy="4838836"/>
          </a:xfrm>
        </p:spPr>
        <p:txBody>
          <a:bodyPr>
            <a:noAutofit/>
          </a:bodyPr>
          <a:lstStyle/>
          <a:p>
            <a:r>
              <a:rPr lang="en-GB" sz="2200" dirty="0" smtClean="0">
                <a:latin typeface="Monotype Corsiva" charset="0"/>
                <a:ea typeface="Monotype Corsiva" charset="0"/>
                <a:cs typeface="Monotype Corsiva" charset="0"/>
              </a:rPr>
              <a:t>There was no such thing as plastic surgery before </a:t>
            </a:r>
            <a:r>
              <a:rPr lang="en-GB" sz="2200" dirty="0" smtClean="0">
                <a:latin typeface="Monotype Corsiva" charset="0"/>
                <a:ea typeface="Monotype Corsiva" charset="0"/>
                <a:cs typeface="Monotype Corsiva" charset="0"/>
              </a:rPr>
              <a:t>WW1</a:t>
            </a:r>
          </a:p>
          <a:p>
            <a:endParaRPr lang="en-GB" sz="1000" dirty="0" smtClean="0">
              <a:latin typeface="Monotype Corsiva" charset="0"/>
              <a:ea typeface="Monotype Corsiva" charset="0"/>
              <a:cs typeface="Monotype Corsiva" charset="0"/>
            </a:endParaRPr>
          </a:p>
          <a:p>
            <a:r>
              <a:rPr lang="en-GB" sz="2200" dirty="0" smtClean="0">
                <a:latin typeface="Monotype Corsiva" charset="0"/>
                <a:ea typeface="Monotype Corsiva" charset="0"/>
                <a:cs typeface="Monotype Corsiva" charset="0"/>
              </a:rPr>
              <a:t>WW1 – Harold Gillies treated wounded soldiers at the Queens Hospital in Sidcup</a:t>
            </a:r>
          </a:p>
          <a:p>
            <a:pPr marL="114300" indent="0">
              <a:buNone/>
            </a:pPr>
            <a:endParaRPr lang="en-GB" sz="1000" dirty="0" smtClean="0">
              <a:latin typeface="Monotype Corsiva" charset="0"/>
              <a:ea typeface="Monotype Corsiva" charset="0"/>
              <a:cs typeface="Monotype Corsiva" charset="0"/>
            </a:endParaRPr>
          </a:p>
          <a:p>
            <a:r>
              <a:rPr lang="en-GB" sz="2200" dirty="0" smtClean="0">
                <a:latin typeface="Monotype Corsiva" charset="0"/>
                <a:ea typeface="Monotype Corsiva" charset="0"/>
                <a:cs typeface="Monotype Corsiva" charset="0"/>
              </a:rPr>
              <a:t>WW2 – Archibald </a:t>
            </a:r>
            <a:r>
              <a:rPr lang="en-GB" sz="2200" dirty="0" err="1" smtClean="0">
                <a:latin typeface="Monotype Corsiva" charset="0"/>
                <a:ea typeface="Monotype Corsiva" charset="0"/>
                <a:cs typeface="Monotype Corsiva" charset="0"/>
              </a:rPr>
              <a:t>McIndoe</a:t>
            </a:r>
            <a:r>
              <a:rPr lang="en-GB" sz="2200" dirty="0" smtClean="0">
                <a:latin typeface="Monotype Corsiva" charset="0"/>
                <a:ea typeface="Monotype Corsiva" charset="0"/>
                <a:cs typeface="Monotype Corsiva" charset="0"/>
              </a:rPr>
              <a:t> used plastic surgery on wounded soldiers at Queen Victoria Hospital, East Grinstead</a:t>
            </a:r>
          </a:p>
          <a:p>
            <a:pPr marL="114300" indent="0">
              <a:buNone/>
            </a:pPr>
            <a:endParaRPr lang="en-GB" sz="1000" dirty="0" smtClean="0">
              <a:latin typeface="Monotype Corsiva" charset="0"/>
              <a:ea typeface="Monotype Corsiva" charset="0"/>
              <a:cs typeface="Monotype Corsiva" charset="0"/>
            </a:endParaRPr>
          </a:p>
          <a:p>
            <a:r>
              <a:rPr lang="en-GB" sz="2200" dirty="0" smtClean="0">
                <a:latin typeface="Monotype Corsiva" charset="0"/>
                <a:ea typeface="Monotype Corsiva" charset="0"/>
                <a:cs typeface="Monotype Corsiva" charset="0"/>
              </a:rPr>
              <a:t>We now have plastic surgery for all types of wounds and conditions!</a:t>
            </a:r>
          </a:p>
          <a:p>
            <a:endParaRPr lang="en-GB" sz="2200" dirty="0">
              <a:latin typeface="Monotype Corsiva" charset="0"/>
              <a:ea typeface="Monotype Corsiva" charset="0"/>
              <a:cs typeface="Monotype Corsiva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717032"/>
            <a:ext cx="3760787" cy="2805113"/>
          </a:xfrm>
          <a:prstGeom prst="rect">
            <a:avLst/>
          </a:prstGeom>
          <a:noFill/>
          <a:ln>
            <a:noFill/>
          </a:ln>
          <a:effectLst/>
          <a:scene3d>
            <a:camera prst="perspectiveRelaxedModerately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956523" y="260648"/>
            <a:ext cx="2952328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dirty="0" smtClean="0">
                <a:latin typeface="Bradley Hand" charset="0"/>
                <a:ea typeface="Bradley Hand" charset="0"/>
                <a:cs typeface="Bradley Hand" charset="0"/>
              </a:rPr>
              <a:t>….</a:t>
            </a:r>
            <a:r>
              <a:rPr lang="en-GB" dirty="0" smtClean="0">
                <a:latin typeface="Bradley Hand" charset="0"/>
                <a:ea typeface="Bradley Hand" charset="0"/>
                <a:cs typeface="Bradley Hand" charset="0"/>
              </a:rPr>
              <a:t>Large </a:t>
            </a:r>
            <a:r>
              <a:rPr lang="en-GB" dirty="0">
                <a:latin typeface="Bradley Hand" charset="0"/>
                <a:ea typeface="Bradley Hand" charset="0"/>
                <a:cs typeface="Bradley Hand" charset="0"/>
              </a:rPr>
              <a:t>areas of skin loss and missing skin were often repaired by tubes of skin, taken from the patient's abdomen or chest; these were called pedicles. Replacement noses, lost through burns, bullets or bombs could need 5 or more operations before a new nose was achieved</a:t>
            </a:r>
            <a:r>
              <a:rPr lang="en-US" dirty="0">
                <a:latin typeface="Bradley Hand" charset="0"/>
                <a:ea typeface="Bradley Hand" charset="0"/>
                <a:cs typeface="Bradley Hand" charset="0"/>
              </a:rPr>
              <a:t> </a:t>
            </a:r>
            <a:endParaRPr lang="en-US" dirty="0" smtClean="0">
              <a:latin typeface="Bradley Hand" charset="0"/>
              <a:ea typeface="Bradley Hand" charset="0"/>
              <a:cs typeface="Bradley Hand" charset="0"/>
            </a:endParaRPr>
          </a:p>
          <a:p>
            <a:pPr algn="r"/>
            <a:r>
              <a:rPr lang="en-US" dirty="0"/>
              <a:t>	</a:t>
            </a:r>
            <a:r>
              <a:rPr lang="en-GB" sz="1000" dirty="0"/>
              <a:t>Excerpt taken from the presentation by Margaret </a:t>
            </a:r>
            <a:r>
              <a:rPr lang="en-GB" sz="1000" dirty="0" err="1"/>
              <a:t>Chadd</a:t>
            </a:r>
            <a:r>
              <a:rPr lang="en-GB" sz="1000" dirty="0"/>
              <a:t> MBE to Norfolk and General Hospital in 1987. </a:t>
            </a:r>
            <a:endParaRPr lang="en-US" sz="1000" dirty="0"/>
          </a:p>
          <a:p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4067944" y="2183762"/>
            <a:ext cx="1981508" cy="21102"/>
          </a:xfrm>
          <a:prstGeom prst="straightConnector1">
            <a:avLst/>
          </a:prstGeom>
          <a:ln w="123825">
            <a:solidFill>
              <a:schemeClr val="tx1">
                <a:alpha val="56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95936" y="1854790"/>
            <a:ext cx="24717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rgbClr val="FF0000"/>
                </a:solidFill>
                <a:latin typeface="Rockwell" charset="0"/>
                <a:ea typeface="Rockwell" charset="0"/>
                <a:cs typeface="Rockwell" charset="0"/>
              </a:rPr>
              <a:t>Primary Source Alert! </a:t>
            </a:r>
            <a:endParaRPr lang="en-US" sz="1000" dirty="0">
              <a:solidFill>
                <a:srgbClr val="FF0000"/>
              </a:solidFill>
              <a:latin typeface="Rockwell" charset="0"/>
              <a:ea typeface="Rockwell" charset="0"/>
              <a:cs typeface="Rockwel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393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8456" y="296652"/>
            <a:ext cx="3312368" cy="360040"/>
          </a:xfrm>
        </p:spPr>
        <p:txBody>
          <a:bodyPr>
            <a:normAutofit fontScale="90000"/>
          </a:bodyPr>
          <a:lstStyle/>
          <a:p>
            <a:r>
              <a:rPr lang="en-GB" dirty="0" smtClean="0">
                <a:latin typeface="Monotype Corsiva" charset="0"/>
                <a:ea typeface="Monotype Corsiva" charset="0"/>
                <a:cs typeface="Monotype Corsiva" charset="0"/>
              </a:rPr>
              <a:t>Penicillin</a:t>
            </a:r>
            <a:endParaRPr lang="en-GB" dirty="0">
              <a:latin typeface="Monotype Corsiva" charset="0"/>
              <a:ea typeface="Monotype Corsiva" charset="0"/>
              <a:cs typeface="Monotype Corsiva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31018" y="864249"/>
            <a:ext cx="3437848" cy="479699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266700"/>
          </a:effectLst>
          <a:scene3d>
            <a:camera prst="perspectiveContrastingLeftFacing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93" y="476672"/>
            <a:ext cx="4032448" cy="6059689"/>
          </a:xfrm>
          <a:prstGeom prst="rect">
            <a:avLst/>
          </a:prstGeom>
          <a:ln>
            <a:noFill/>
          </a:ln>
          <a:effectLst>
            <a:softEdge rad="774700"/>
          </a:effectLst>
          <a:scene3d>
            <a:camera prst="orthographicFront"/>
            <a:lightRig rig="threePt" dir="t"/>
          </a:scene3d>
          <a:sp3d prstMaterial="translucentPowder"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082545" y="1484784"/>
            <a:ext cx="4248472" cy="4886003"/>
          </a:xfrm>
        </p:spPr>
        <p:txBody>
          <a:bodyPr>
            <a:noAutofit/>
          </a:bodyPr>
          <a:lstStyle/>
          <a:p>
            <a:r>
              <a:rPr lang="en-GB" sz="2000" dirty="0" smtClean="0">
                <a:latin typeface="Monotype Corsiva" charset="0"/>
                <a:ea typeface="Monotype Corsiva" charset="0"/>
                <a:cs typeface="Monotype Corsiva" charset="0"/>
              </a:rPr>
              <a:t>Before </a:t>
            </a:r>
            <a:r>
              <a:rPr lang="en-GB" sz="2000" dirty="0" smtClean="0">
                <a:latin typeface="Monotype Corsiva" charset="0"/>
                <a:ea typeface="Monotype Corsiva" charset="0"/>
                <a:cs typeface="Monotype Corsiva" charset="0"/>
              </a:rPr>
              <a:t>antibiotics </a:t>
            </a:r>
            <a:r>
              <a:rPr lang="en-GB" sz="2000" dirty="0" smtClean="0">
                <a:latin typeface="Monotype Corsiva" charset="0"/>
                <a:ea typeface="Monotype Corsiva" charset="0"/>
                <a:cs typeface="Monotype Corsiva" charset="0"/>
              </a:rPr>
              <a:t>many </a:t>
            </a:r>
            <a:r>
              <a:rPr lang="en-GB" sz="2000" dirty="0" smtClean="0">
                <a:latin typeface="Monotype Corsiva" charset="0"/>
                <a:ea typeface="Monotype Corsiva" charset="0"/>
                <a:cs typeface="Monotype Corsiva" charset="0"/>
              </a:rPr>
              <a:t>soldiers </a:t>
            </a:r>
            <a:r>
              <a:rPr lang="en-GB" sz="2000" dirty="0" smtClean="0">
                <a:latin typeface="Monotype Corsiva" charset="0"/>
                <a:ea typeface="Monotype Corsiva" charset="0"/>
                <a:cs typeface="Monotype Corsiva" charset="0"/>
              </a:rPr>
              <a:t>died because their wounds became infected</a:t>
            </a:r>
          </a:p>
          <a:p>
            <a:pPr marL="114300" indent="0">
              <a:buNone/>
            </a:pPr>
            <a:endParaRPr lang="en-GB" sz="500" dirty="0">
              <a:latin typeface="Monotype Corsiva" charset="0"/>
              <a:ea typeface="Monotype Corsiva" charset="0"/>
              <a:cs typeface="Monotype Corsiva" charset="0"/>
            </a:endParaRPr>
          </a:p>
          <a:p>
            <a:r>
              <a:rPr lang="en-GB" sz="2000" dirty="0" smtClean="0">
                <a:latin typeface="Monotype Corsiva" charset="0"/>
                <a:ea typeface="Monotype Corsiva" charset="0"/>
                <a:cs typeface="Monotype Corsiva" charset="0"/>
              </a:rPr>
              <a:t>1928 – penicillin discovered by Edward Fleming</a:t>
            </a:r>
          </a:p>
          <a:p>
            <a:pPr marL="114300" indent="0">
              <a:buNone/>
            </a:pPr>
            <a:endParaRPr lang="en-GB" sz="500" dirty="0" smtClean="0">
              <a:latin typeface="Monotype Corsiva" charset="0"/>
              <a:ea typeface="Monotype Corsiva" charset="0"/>
              <a:cs typeface="Monotype Corsiva" charset="0"/>
            </a:endParaRPr>
          </a:p>
          <a:p>
            <a:r>
              <a:rPr lang="en-GB" sz="2000" dirty="0" smtClean="0">
                <a:latin typeface="Monotype Corsiva" charset="0"/>
                <a:ea typeface="Monotype Corsiva" charset="0"/>
                <a:cs typeface="Monotype Corsiva" charset="0"/>
              </a:rPr>
              <a:t>1939 – penicillin was developed by Howard Florey and Ernst Chain</a:t>
            </a:r>
          </a:p>
          <a:p>
            <a:pPr marL="114300" indent="0">
              <a:buNone/>
            </a:pPr>
            <a:endParaRPr lang="en-GB" sz="500" dirty="0" smtClean="0">
              <a:latin typeface="Monotype Corsiva" charset="0"/>
              <a:ea typeface="Monotype Corsiva" charset="0"/>
              <a:cs typeface="Monotype Corsiva" charset="0"/>
            </a:endParaRPr>
          </a:p>
          <a:p>
            <a:r>
              <a:rPr lang="en-GB" sz="2000" dirty="0" smtClean="0">
                <a:latin typeface="Monotype Corsiva" charset="0"/>
                <a:ea typeface="Monotype Corsiva" charset="0"/>
                <a:cs typeface="Monotype Corsiva" charset="0"/>
              </a:rPr>
              <a:t>1943  - used on soldier with infected wounds in North Africa</a:t>
            </a:r>
          </a:p>
          <a:p>
            <a:pPr marL="114300" indent="0">
              <a:buNone/>
            </a:pPr>
            <a:endParaRPr lang="en-GB" sz="500" dirty="0" smtClean="0">
              <a:latin typeface="Monotype Corsiva" charset="0"/>
              <a:ea typeface="Monotype Corsiva" charset="0"/>
              <a:cs typeface="Monotype Corsiva" charset="0"/>
            </a:endParaRPr>
          </a:p>
          <a:p>
            <a:r>
              <a:rPr lang="en-GB" sz="2000" dirty="0" smtClean="0">
                <a:latin typeface="Monotype Corsiva" charset="0"/>
                <a:ea typeface="Monotype Corsiva" charset="0"/>
                <a:cs typeface="Monotype Corsiva" charset="0"/>
              </a:rPr>
              <a:t>1944 – every Allied soldier had penicillin from D-Day</a:t>
            </a:r>
          </a:p>
          <a:p>
            <a:pPr marL="114300" indent="0">
              <a:buNone/>
            </a:pPr>
            <a:endParaRPr lang="en-GB" sz="500" dirty="0" smtClean="0">
              <a:latin typeface="Monotype Corsiva" charset="0"/>
              <a:ea typeface="Monotype Corsiva" charset="0"/>
              <a:cs typeface="Monotype Corsiva" charset="0"/>
            </a:endParaRPr>
          </a:p>
          <a:p>
            <a:r>
              <a:rPr lang="en-GB" sz="2000" dirty="0" smtClean="0">
                <a:latin typeface="Monotype Corsiva" charset="0"/>
                <a:ea typeface="Monotype Corsiva" charset="0"/>
                <a:cs typeface="Monotype Corsiva" charset="0"/>
              </a:rPr>
              <a:t>We use penicillin for lots of infections today!</a:t>
            </a:r>
          </a:p>
          <a:p>
            <a:pPr marL="0" indent="0">
              <a:buNone/>
            </a:pPr>
            <a:endParaRPr lang="en-GB" sz="2000" dirty="0">
              <a:latin typeface="Monotype Corsiva" charset="0"/>
              <a:ea typeface="Monotype Corsiva" charset="0"/>
              <a:cs typeface="Monotype Corsiva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7246496" y="5650961"/>
            <a:ext cx="0" cy="885400"/>
          </a:xfrm>
          <a:prstGeom prst="straightConnector1">
            <a:avLst/>
          </a:prstGeom>
          <a:ln w="123825">
            <a:solidFill>
              <a:schemeClr val="tx1">
                <a:alpha val="56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516216" y="6611778"/>
            <a:ext cx="24717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rgbClr val="FF0000"/>
                </a:solidFill>
                <a:latin typeface="Rockwell" charset="0"/>
                <a:ea typeface="Rockwell" charset="0"/>
                <a:cs typeface="Rockwell" charset="0"/>
              </a:rPr>
              <a:t>Primary Source Alert! </a:t>
            </a:r>
            <a:endParaRPr lang="en-US" sz="1000" dirty="0">
              <a:solidFill>
                <a:srgbClr val="FF0000"/>
              </a:solidFill>
              <a:latin typeface="Rockwell" charset="0"/>
              <a:ea typeface="Rockwell" charset="0"/>
              <a:cs typeface="Rockwel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4878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508456" y="-408731"/>
            <a:ext cx="7704667" cy="1981200"/>
          </a:xfrm>
        </p:spPr>
        <p:txBody>
          <a:bodyPr/>
          <a:lstStyle/>
          <a:p>
            <a:r>
              <a:rPr lang="en-GB" dirty="0" smtClean="0">
                <a:latin typeface="Monotype Corsiva" charset="0"/>
                <a:ea typeface="Monotype Corsiva" charset="0"/>
                <a:cs typeface="Monotype Corsiva" charset="0"/>
              </a:rPr>
              <a:t>Prosthetic limbs</a:t>
            </a:r>
            <a:endParaRPr lang="en-GB" dirty="0">
              <a:latin typeface="Monotype Corsiva" charset="0"/>
              <a:ea typeface="Monotype Corsiva" charset="0"/>
              <a:cs typeface="Monotype Corsiva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4480" y="1268760"/>
            <a:ext cx="4608512" cy="4525963"/>
          </a:xfrm>
        </p:spPr>
        <p:txBody>
          <a:bodyPr>
            <a:normAutofit fontScale="92500" lnSpcReduction="10000"/>
          </a:bodyPr>
          <a:lstStyle/>
          <a:p>
            <a:r>
              <a:rPr lang="en-GB" sz="2800" dirty="0" smtClean="0">
                <a:latin typeface="Monotype Corsiva" charset="0"/>
                <a:ea typeface="Monotype Corsiva" charset="0"/>
                <a:cs typeface="Monotype Corsiva" charset="0"/>
              </a:rPr>
              <a:t>Before WW1 most artificial limbs were made out of wood (peg legs)</a:t>
            </a:r>
          </a:p>
          <a:p>
            <a:pPr marL="114300" indent="0">
              <a:buNone/>
            </a:pPr>
            <a:endParaRPr lang="en-GB" sz="2800" dirty="0" smtClean="0">
              <a:latin typeface="Monotype Corsiva" charset="0"/>
              <a:ea typeface="Monotype Corsiva" charset="0"/>
              <a:cs typeface="Monotype Corsiva" charset="0"/>
            </a:endParaRPr>
          </a:p>
          <a:p>
            <a:r>
              <a:rPr lang="en-GB" sz="2800" dirty="0" smtClean="0">
                <a:latin typeface="Monotype Corsiva" charset="0"/>
                <a:ea typeface="Monotype Corsiva" charset="0"/>
                <a:cs typeface="Monotype Corsiva" charset="0"/>
              </a:rPr>
              <a:t>1915 - Queen Mary’s Hospital, Roehampton, 26,000 men fitted with artificial limbs – each one specially made</a:t>
            </a:r>
          </a:p>
          <a:p>
            <a:pPr marL="114300" indent="0">
              <a:buNone/>
            </a:pPr>
            <a:endParaRPr lang="en-GB" sz="2800" dirty="0" smtClean="0">
              <a:latin typeface="Monotype Corsiva" charset="0"/>
              <a:ea typeface="Monotype Corsiva" charset="0"/>
              <a:cs typeface="Monotype Corsiva" charset="0"/>
            </a:endParaRPr>
          </a:p>
          <a:p>
            <a:r>
              <a:rPr lang="en-GB" sz="2800" dirty="0" smtClean="0">
                <a:latin typeface="Monotype Corsiva" charset="0"/>
                <a:ea typeface="Monotype Corsiva" charset="0"/>
                <a:cs typeface="Monotype Corsiva" charset="0"/>
              </a:rPr>
              <a:t>We now have plastic, metal and hydraulic artificial limbs!</a:t>
            </a:r>
          </a:p>
          <a:p>
            <a:endParaRPr lang="en-GB" dirty="0">
              <a:latin typeface="Monotype Corsiva" charset="0"/>
              <a:ea typeface="Monotype Corsiva" charset="0"/>
              <a:cs typeface="Monotype Corsiva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2201" y="404664"/>
            <a:ext cx="3419475" cy="25241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2032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42992" y="3742184"/>
            <a:ext cx="2783160" cy="2783160"/>
          </a:xfrm>
          <a:prstGeom prst="rect">
            <a:avLst/>
          </a:prstGeom>
          <a:noFill/>
          <a:ln>
            <a:noFill/>
          </a:ln>
          <a:effectLst>
            <a:softEdge rad="50800"/>
          </a:effectLst>
          <a:scene3d>
            <a:camera prst="perspectiveRelaxedModerately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 flipV="1">
            <a:off x="3108340" y="6192921"/>
            <a:ext cx="3205644" cy="8356"/>
          </a:xfrm>
          <a:prstGeom prst="straightConnector1">
            <a:avLst/>
          </a:prstGeom>
          <a:ln w="225425">
            <a:solidFill>
              <a:schemeClr val="tx1">
                <a:alpha val="56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108340" y="5794723"/>
            <a:ext cx="24717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  <a:latin typeface="Rockwell" charset="0"/>
                <a:ea typeface="Rockwell" charset="0"/>
                <a:cs typeface="Rockwell" charset="0"/>
              </a:rPr>
              <a:t>Primary Source Alert! </a:t>
            </a:r>
            <a:endParaRPr lang="en-US" sz="1200" dirty="0">
              <a:solidFill>
                <a:srgbClr val="FF0000"/>
              </a:solidFill>
              <a:latin typeface="Rockwell" charset="0"/>
              <a:ea typeface="Rockwell" charset="0"/>
              <a:cs typeface="Rockwel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520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latin typeface="Monotype Corsiva" charset="0"/>
                <a:ea typeface="Monotype Corsiva" charset="0"/>
                <a:cs typeface="Monotype Corsiva" charset="0"/>
              </a:rPr>
              <a:t>Source</a:t>
            </a:r>
            <a:endParaRPr lang="en-US" dirty="0">
              <a:latin typeface="Monotype Corsiva" charset="0"/>
              <a:ea typeface="Monotype Corsiva" charset="0"/>
              <a:cs typeface="Monotype Corsiva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550" dirty="0" smtClean="0">
                <a:latin typeface="Monotype Corsiva" charset="0"/>
                <a:ea typeface="Monotype Corsiva" charset="0"/>
                <a:cs typeface="Monotype Corsiva" charset="0"/>
              </a:rPr>
              <a:t>Malaria Warning (Poster)</a:t>
            </a:r>
            <a:endParaRPr lang="en-US" sz="2550" dirty="0">
              <a:latin typeface="Monotype Corsiva" charset="0"/>
              <a:ea typeface="Monotype Corsiva" charset="0"/>
              <a:cs typeface="Monotype Corsiva" charset="0"/>
            </a:endParaRPr>
          </a:p>
          <a:p>
            <a:pPr>
              <a:lnSpc>
                <a:spcPct val="150000"/>
              </a:lnSpc>
            </a:pPr>
            <a:r>
              <a:rPr lang="en-US" sz="2550" dirty="0" smtClean="0">
                <a:latin typeface="Monotype Corsiva" charset="0"/>
                <a:ea typeface="Monotype Corsiva" charset="0"/>
                <a:cs typeface="Monotype Corsiva" charset="0"/>
              </a:rPr>
              <a:t>Surgical Account (Written)</a:t>
            </a:r>
            <a:endParaRPr lang="en-US" sz="2550" dirty="0">
              <a:latin typeface="Monotype Corsiva" charset="0"/>
              <a:ea typeface="Monotype Corsiva" charset="0"/>
              <a:cs typeface="Monotype Corsiva" charset="0"/>
            </a:endParaRPr>
          </a:p>
          <a:p>
            <a:pPr>
              <a:lnSpc>
                <a:spcPct val="150000"/>
              </a:lnSpc>
            </a:pPr>
            <a:r>
              <a:rPr lang="en-US" sz="2550" dirty="0" smtClean="0">
                <a:latin typeface="Monotype Corsiva" charset="0"/>
                <a:ea typeface="Monotype Corsiva" charset="0"/>
                <a:cs typeface="Monotype Corsiva" charset="0"/>
              </a:rPr>
              <a:t>Leg (Object)</a:t>
            </a:r>
            <a:endParaRPr lang="en-US" sz="2550" dirty="0">
              <a:latin typeface="Monotype Corsiva" charset="0"/>
              <a:ea typeface="Monotype Corsiva" charset="0"/>
              <a:cs typeface="Monotype Corsiva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3"/>
          </p:nvPr>
        </p:nvSpPr>
        <p:spPr>
          <a:xfrm>
            <a:off x="4773168" y="2393442"/>
            <a:ext cx="3566160" cy="2441448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latin typeface="Monotype Corsiva" charset="0"/>
                <a:ea typeface="Monotype Corsiva" charset="0"/>
                <a:cs typeface="Monotype Corsiva" charset="0"/>
              </a:rPr>
              <a:t>Fill out the source analysis sheets for your group’s source</a:t>
            </a:r>
            <a:endParaRPr lang="en-US" dirty="0">
              <a:latin typeface="Monotype Corsiva" charset="0"/>
              <a:ea typeface="Monotype Corsiva" charset="0"/>
              <a:cs typeface="Monotype Corsiva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Monotype Corsiva" charset="0"/>
                <a:ea typeface="Monotype Corsiva" charset="0"/>
                <a:cs typeface="Monotype Corsiva" charset="0"/>
              </a:rPr>
              <a:t>Exercise 2 – Source Analysis</a:t>
            </a:r>
            <a:endParaRPr lang="en-US" dirty="0">
              <a:latin typeface="Monotype Corsiva" charset="0"/>
              <a:ea typeface="Monotype Corsiva" charset="0"/>
              <a:cs typeface="Monotype Corsiv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9258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19672" y="5589240"/>
            <a:ext cx="6789420" cy="1378458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Next week –</a:t>
            </a:r>
          </a:p>
          <a:p>
            <a:pPr algn="ctr"/>
            <a:r>
              <a:rPr lang="en-US" dirty="0" smtClean="0"/>
              <a:t>Fad Diets – Chew-Chew Dieting in the Early Twentieth Century</a:t>
            </a:r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71800" y="260648"/>
            <a:ext cx="3877535" cy="518038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254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624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Yellow 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Calibri Light-Constantia">
      <a:majorFont>
        <a:latin typeface="Calibri Light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 panose="02030602050306030303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1A9F9826-882C-40B9-8F38-5A3B8CFD196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Parallax</Template>
  <TotalTime>522</TotalTime>
  <Words>673</Words>
  <Application>Microsoft Macintosh PowerPoint</Application>
  <PresentationFormat>On-screen Show (4:3)</PresentationFormat>
  <Paragraphs>104</Paragraphs>
  <Slides>16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Bradley Hand</vt:lpstr>
      <vt:lpstr>Calibri</vt:lpstr>
      <vt:lpstr>Calibri Light</vt:lpstr>
      <vt:lpstr>Constantia</vt:lpstr>
      <vt:lpstr>Monotype Corsiva</vt:lpstr>
      <vt:lpstr>Rockwell</vt:lpstr>
      <vt:lpstr>Arial</vt:lpstr>
      <vt:lpstr>Parallax</vt:lpstr>
      <vt:lpstr>Bombs and Bandages: Medicine and the First and Second World Wars</vt:lpstr>
      <vt:lpstr>By the end of today’s lesson you will:</vt:lpstr>
      <vt:lpstr>Survival rates in the British Army</vt:lpstr>
      <vt:lpstr>They got significantly better at saving lives! </vt:lpstr>
      <vt:lpstr>Wounds – First World War </vt:lpstr>
      <vt:lpstr>Wounds – Second World War</vt:lpstr>
      <vt:lpstr>Sorting the wounded - Triage </vt:lpstr>
      <vt:lpstr>PowerPoint Presentation</vt:lpstr>
      <vt:lpstr>PowerPoint Presentation</vt:lpstr>
      <vt:lpstr>PowerPoint Presentation</vt:lpstr>
      <vt:lpstr>PowerPoint Presentation</vt:lpstr>
      <vt:lpstr>Plastic surgery</vt:lpstr>
      <vt:lpstr>Penicillin</vt:lpstr>
      <vt:lpstr>Prosthetic limbs</vt:lpstr>
      <vt:lpstr>Exercise 2 – Source Analysis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Bombs and Bandages: Medicine and the First and Second World Wars</dc:title>
  <dc:creator>uos</dc:creator>
  <cp:lastModifiedBy>Microsoft Office User</cp:lastModifiedBy>
  <cp:revision>41</cp:revision>
  <dcterms:created xsi:type="dcterms:W3CDTF">2015-10-20T12:07:15Z</dcterms:created>
  <dcterms:modified xsi:type="dcterms:W3CDTF">2016-02-28T19:56:45Z</dcterms:modified>
</cp:coreProperties>
</file>